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ernoru" charset="1" panose="00000A00000000000000"/>
      <p:regular r:id="rId20"/>
    </p:embeddedFont>
    <p:embeddedFont>
      <p:font typeface="Cubao Wide" charset="1" panose="02000503000000000000"/>
      <p:regular r:id="rId21"/>
    </p:embeddedFont>
    <p:embeddedFont>
      <p:font typeface="Akzidenz-Grotesk Heavy" charset="1" panose="02000503050000020004"/>
      <p:regular r:id="rId22"/>
    </p:embeddedFont>
    <p:embeddedFont>
      <p:font typeface="Times New Roman Italics" charset="1" panose="02030502070405090303"/>
      <p:regular r:id="rId23"/>
    </p:embeddedFont>
    <p:embeddedFont>
      <p:font typeface="Aileron Bold" charset="1" panose="00000800000000000000"/>
      <p:regular r:id="rId24"/>
    </p:embeddedFont>
    <p:embeddedFont>
      <p:font typeface="Akzidenz-Grotesk Bold" charset="1" panose="02000803050000020004"/>
      <p:regular r:id="rId25"/>
    </p:embeddedFont>
    <p:embeddedFont>
      <p:font typeface="Aileron" charset="1" panose="00000500000000000000"/>
      <p:regular r:id="rId26"/>
    </p:embeddedFont>
    <p:embeddedFont>
      <p:font typeface="Aileron Heavy"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climatechangepredection.streamlit.app" TargetMode="External" Type="http://schemas.openxmlformats.org/officeDocument/2006/relationships/hyperlink"/><Relationship Id="rId11" Target="https://github.com/KammariSadguruSai/Climate-Change-Predection" TargetMode="External" Type="http://schemas.openxmlformats.org/officeDocument/2006/relationships/hyperlink"/><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4.pn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4.png" Type="http://schemas.openxmlformats.org/officeDocument/2006/relationships/image"/><Relationship Id="rId2" Target="../media/image5.jpe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916160" y="6968562"/>
            <a:ext cx="8455680" cy="1006453"/>
            <a:chOff x="0" y="0"/>
            <a:chExt cx="2227010" cy="265074"/>
          </a:xfrm>
        </p:grpSpPr>
        <p:sp>
          <p:nvSpPr>
            <p:cNvPr name="Freeform 4" id="4"/>
            <p:cNvSpPr/>
            <p:nvPr/>
          </p:nvSpPr>
          <p:spPr>
            <a:xfrm flipH="false" flipV="false" rot="0">
              <a:off x="0" y="0"/>
              <a:ext cx="2227010" cy="265074"/>
            </a:xfrm>
            <a:custGeom>
              <a:avLst/>
              <a:gdLst/>
              <a:ahLst/>
              <a:cxnLst/>
              <a:rect r="r" b="b" t="t" l="l"/>
              <a:pathLst>
                <a:path h="265074" w="2227010">
                  <a:moveTo>
                    <a:pt x="91559" y="0"/>
                  </a:moveTo>
                  <a:lnTo>
                    <a:pt x="2135452" y="0"/>
                  </a:lnTo>
                  <a:cubicBezTo>
                    <a:pt x="2159734" y="0"/>
                    <a:pt x="2183023" y="9646"/>
                    <a:pt x="2200193" y="26817"/>
                  </a:cubicBezTo>
                  <a:cubicBezTo>
                    <a:pt x="2217364" y="43988"/>
                    <a:pt x="2227010" y="67276"/>
                    <a:pt x="2227010" y="91559"/>
                  </a:cubicBezTo>
                  <a:lnTo>
                    <a:pt x="2227010" y="173515"/>
                  </a:lnTo>
                  <a:cubicBezTo>
                    <a:pt x="2227010" y="197798"/>
                    <a:pt x="2217364" y="221087"/>
                    <a:pt x="2200193" y="238257"/>
                  </a:cubicBezTo>
                  <a:cubicBezTo>
                    <a:pt x="2183023" y="255428"/>
                    <a:pt x="2159734" y="265074"/>
                    <a:pt x="2135452" y="265074"/>
                  </a:cubicBezTo>
                  <a:lnTo>
                    <a:pt x="91559" y="265074"/>
                  </a:lnTo>
                  <a:cubicBezTo>
                    <a:pt x="67276" y="265074"/>
                    <a:pt x="43988" y="255428"/>
                    <a:pt x="26817" y="238257"/>
                  </a:cubicBezTo>
                  <a:cubicBezTo>
                    <a:pt x="9646" y="221087"/>
                    <a:pt x="0" y="197798"/>
                    <a:pt x="0" y="173515"/>
                  </a:cubicBezTo>
                  <a:lnTo>
                    <a:pt x="0" y="91559"/>
                  </a:lnTo>
                  <a:cubicBezTo>
                    <a:pt x="0" y="67276"/>
                    <a:pt x="9646" y="43988"/>
                    <a:pt x="26817" y="26817"/>
                  </a:cubicBezTo>
                  <a:cubicBezTo>
                    <a:pt x="43988" y="9646"/>
                    <a:pt x="67276" y="0"/>
                    <a:pt x="91559" y="0"/>
                  </a:cubicBezTo>
                  <a:close/>
                </a:path>
              </a:pathLst>
            </a:custGeom>
            <a:solidFill>
              <a:srgbClr val="000000">
                <a:alpha val="0"/>
              </a:srgbClr>
            </a:solidFill>
            <a:ln w="38100" cap="rnd">
              <a:solidFill>
                <a:srgbClr val="D9D9D9"/>
              </a:solidFill>
              <a:prstDash val="solid"/>
              <a:round/>
            </a:ln>
          </p:spPr>
        </p:sp>
        <p:sp>
          <p:nvSpPr>
            <p:cNvPr name="TextBox 5" id="5"/>
            <p:cNvSpPr txBox="true"/>
            <p:nvPr/>
          </p:nvSpPr>
          <p:spPr>
            <a:xfrm>
              <a:off x="0" y="-47625"/>
              <a:ext cx="2227010" cy="312699"/>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4916160" y="8385906"/>
            <a:ext cx="8455680" cy="1901094"/>
          </a:xfrm>
          <a:custGeom>
            <a:avLst/>
            <a:gdLst/>
            <a:ahLst/>
            <a:cxnLst/>
            <a:rect r="r" b="b" t="t" l="l"/>
            <a:pathLst>
              <a:path h="1901094" w="8455680">
                <a:moveTo>
                  <a:pt x="0" y="0"/>
                </a:moveTo>
                <a:lnTo>
                  <a:pt x="8455680" y="0"/>
                </a:lnTo>
                <a:lnTo>
                  <a:pt x="8455680" y="1901094"/>
                </a:lnTo>
                <a:lnTo>
                  <a:pt x="0" y="19010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4916160" y="0"/>
            <a:ext cx="8455680" cy="1901094"/>
          </a:xfrm>
          <a:custGeom>
            <a:avLst/>
            <a:gdLst/>
            <a:ahLst/>
            <a:cxnLst/>
            <a:rect r="r" b="b" t="t" l="l"/>
            <a:pathLst>
              <a:path h="1901094" w="8455680">
                <a:moveTo>
                  <a:pt x="0" y="1901094"/>
                </a:moveTo>
                <a:lnTo>
                  <a:pt x="8455680" y="1901094"/>
                </a:lnTo>
                <a:lnTo>
                  <a:pt x="8455680" y="0"/>
                </a:lnTo>
                <a:lnTo>
                  <a:pt x="0" y="0"/>
                </a:lnTo>
                <a:lnTo>
                  <a:pt x="0" y="1901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5"/>
            <a:stretch>
              <a:fillRect l="0" t="0" r="0" b="0"/>
            </a:stretch>
          </a:blipFill>
        </p:spPr>
      </p:sp>
      <p:sp>
        <p:nvSpPr>
          <p:cNvPr name="TextBox 9" id="9"/>
          <p:cNvSpPr txBox="true"/>
          <p:nvPr/>
        </p:nvSpPr>
        <p:spPr>
          <a:xfrm rot="0">
            <a:off x="3958792" y="969393"/>
            <a:ext cx="10370416" cy="2780386"/>
          </a:xfrm>
          <a:prstGeom prst="rect">
            <a:avLst/>
          </a:prstGeom>
        </p:spPr>
        <p:txBody>
          <a:bodyPr anchor="t" rtlCol="false" tIns="0" lIns="0" bIns="0" rIns="0">
            <a:spAutoFit/>
          </a:bodyPr>
          <a:lstStyle/>
          <a:p>
            <a:pPr algn="ctr">
              <a:lnSpc>
                <a:spcPts val="22696"/>
              </a:lnSpc>
            </a:pPr>
            <a:r>
              <a:rPr lang="en-US" sz="16212">
                <a:solidFill>
                  <a:srgbClr val="FFFFFF"/>
                </a:solidFill>
                <a:latin typeface="Bernoru"/>
                <a:ea typeface="Bernoru"/>
                <a:cs typeface="Bernoru"/>
                <a:sym typeface="Bernoru"/>
              </a:rPr>
              <a:t>CLIMATE</a:t>
            </a:r>
          </a:p>
        </p:txBody>
      </p:sp>
      <p:sp>
        <p:nvSpPr>
          <p:cNvPr name="TextBox 10" id="10"/>
          <p:cNvSpPr txBox="true"/>
          <p:nvPr/>
        </p:nvSpPr>
        <p:spPr>
          <a:xfrm rot="0">
            <a:off x="4376293" y="3080257"/>
            <a:ext cx="9535414" cy="1903356"/>
          </a:xfrm>
          <a:prstGeom prst="rect">
            <a:avLst/>
          </a:prstGeom>
        </p:spPr>
        <p:txBody>
          <a:bodyPr anchor="t" rtlCol="false" tIns="0" lIns="0" bIns="0" rIns="0">
            <a:spAutoFit/>
          </a:bodyPr>
          <a:lstStyle/>
          <a:p>
            <a:pPr algn="ctr">
              <a:lnSpc>
                <a:spcPts val="14790"/>
              </a:lnSpc>
            </a:pPr>
            <a:r>
              <a:rPr lang="en-US" sz="10564">
                <a:solidFill>
                  <a:srgbClr val="FFEBFB"/>
                </a:solidFill>
                <a:latin typeface="Cubao Wide"/>
                <a:ea typeface="Cubao Wide"/>
                <a:cs typeface="Cubao Wide"/>
                <a:sym typeface="Cubao Wide"/>
              </a:rPr>
              <a:t>CHANGE</a:t>
            </a:r>
          </a:p>
        </p:txBody>
      </p:sp>
      <p:sp>
        <p:nvSpPr>
          <p:cNvPr name="TextBox 11" id="11"/>
          <p:cNvSpPr txBox="true"/>
          <p:nvPr/>
        </p:nvSpPr>
        <p:spPr>
          <a:xfrm rot="0">
            <a:off x="5598892" y="7138048"/>
            <a:ext cx="7090216" cy="581024"/>
          </a:xfrm>
          <a:prstGeom prst="rect">
            <a:avLst/>
          </a:prstGeom>
        </p:spPr>
        <p:txBody>
          <a:bodyPr anchor="t" rtlCol="false" tIns="0" lIns="0" bIns="0" rIns="0">
            <a:spAutoFit/>
          </a:bodyPr>
          <a:lstStyle/>
          <a:p>
            <a:pPr algn="ctr">
              <a:lnSpc>
                <a:spcPts val="4200"/>
              </a:lnSpc>
            </a:pPr>
            <a:r>
              <a:rPr lang="en-US" sz="3000" b="true">
                <a:solidFill>
                  <a:srgbClr val="FFFB94"/>
                </a:solidFill>
                <a:latin typeface="Akzidenz-Grotesk Heavy"/>
                <a:ea typeface="Akzidenz-Grotesk Heavy"/>
                <a:cs typeface="Akzidenz-Grotesk Heavy"/>
                <a:sym typeface="Akzidenz-Grotesk Heavy"/>
              </a:rPr>
              <a:t>Presented by Team Beyond the Data</a:t>
            </a:r>
          </a:p>
        </p:txBody>
      </p:sp>
      <p:sp>
        <p:nvSpPr>
          <p:cNvPr name="TextBox 12" id="12"/>
          <p:cNvSpPr txBox="true"/>
          <p:nvPr/>
        </p:nvSpPr>
        <p:spPr>
          <a:xfrm rot="0">
            <a:off x="4030132" y="5086350"/>
            <a:ext cx="10227735" cy="369591"/>
          </a:xfrm>
          <a:prstGeom prst="rect">
            <a:avLst/>
          </a:prstGeom>
        </p:spPr>
        <p:txBody>
          <a:bodyPr anchor="t" rtlCol="false" tIns="0" lIns="0" bIns="0" rIns="0">
            <a:spAutoFit/>
          </a:bodyPr>
          <a:lstStyle/>
          <a:p>
            <a:pPr algn="ctr">
              <a:lnSpc>
                <a:spcPts val="2926"/>
              </a:lnSpc>
            </a:pPr>
            <a:r>
              <a:rPr lang="en-US" sz="2090">
                <a:solidFill>
                  <a:srgbClr val="FFFFFF"/>
                </a:solidFill>
                <a:latin typeface="Bernoru"/>
                <a:ea typeface="Bernoru"/>
                <a:cs typeface="Bernoru"/>
                <a:sym typeface="Bernoru"/>
              </a:rPr>
              <a:t>ANALYZING TRENDS AND DEVELOPING SUSTAINABLE SOLUTIONS</a:t>
            </a:r>
          </a:p>
        </p:txBody>
      </p:sp>
      <p:sp>
        <p:nvSpPr>
          <p:cNvPr name="TextBox 13" id="13"/>
          <p:cNvSpPr txBox="true"/>
          <p:nvPr/>
        </p:nvSpPr>
        <p:spPr>
          <a:xfrm rot="0">
            <a:off x="4030132" y="8483346"/>
            <a:ext cx="10227735" cy="735123"/>
          </a:xfrm>
          <a:prstGeom prst="rect">
            <a:avLst/>
          </a:prstGeom>
        </p:spPr>
        <p:txBody>
          <a:bodyPr anchor="t" rtlCol="false" tIns="0" lIns="0" bIns="0" rIns="0">
            <a:spAutoFit/>
          </a:bodyPr>
          <a:lstStyle/>
          <a:p>
            <a:pPr algn="ctr">
              <a:lnSpc>
                <a:spcPts val="2926"/>
              </a:lnSpc>
            </a:pPr>
            <a:r>
              <a:rPr lang="en-US" sz="2090">
                <a:solidFill>
                  <a:srgbClr val="FFFFFF"/>
                </a:solidFill>
                <a:latin typeface="Bernoru"/>
                <a:ea typeface="Bernoru"/>
                <a:cs typeface="Bernoru"/>
                <a:sym typeface="Bernoru"/>
              </a:rPr>
              <a:t>KAMMARI SADGURU SAI - 23955A6715</a:t>
            </a:r>
          </a:p>
          <a:p>
            <a:pPr algn="ctr">
              <a:lnSpc>
                <a:spcPts val="2926"/>
              </a:lnSpc>
            </a:pPr>
            <a:r>
              <a:rPr lang="en-US" sz="2090">
                <a:solidFill>
                  <a:srgbClr val="FFFFFF"/>
                </a:solidFill>
                <a:latin typeface="Bernoru"/>
                <a:ea typeface="Bernoru"/>
                <a:cs typeface="Bernoru"/>
                <a:sym typeface="Bernoru"/>
              </a:rPr>
              <a:t>EERLA VENKATESH - 23955A6718</a:t>
            </a:r>
          </a:p>
        </p:txBody>
      </p:sp>
      <p:sp>
        <p:nvSpPr>
          <p:cNvPr name="TextBox 14" id="14"/>
          <p:cNvSpPr txBox="true"/>
          <p:nvPr/>
        </p:nvSpPr>
        <p:spPr>
          <a:xfrm rot="0">
            <a:off x="6819854" y="9294669"/>
            <a:ext cx="4648291" cy="430431"/>
          </a:xfrm>
          <a:prstGeom prst="rect">
            <a:avLst/>
          </a:prstGeom>
        </p:spPr>
        <p:txBody>
          <a:bodyPr anchor="t" rtlCol="false" tIns="0" lIns="0" bIns="0" rIns="0">
            <a:spAutoFit/>
          </a:bodyPr>
          <a:lstStyle/>
          <a:p>
            <a:pPr algn="ctr">
              <a:lnSpc>
                <a:spcPts val="3193"/>
              </a:lnSpc>
            </a:pPr>
            <a:r>
              <a:rPr lang="en-US" sz="2281" i="true">
                <a:solidFill>
                  <a:srgbClr val="FFFFFF"/>
                </a:solidFill>
                <a:latin typeface="Times New Roman Italics"/>
                <a:ea typeface="Times New Roman Italics"/>
                <a:cs typeface="Times New Roman Italics"/>
                <a:sym typeface="Times New Roman Italics"/>
              </a:rPr>
              <a:t>Departmment of CSE (Data Science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6286500" y="19431"/>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00329" y="4943082"/>
            <a:ext cx="1778404" cy="1778404"/>
          </a:xfrm>
          <a:custGeom>
            <a:avLst/>
            <a:gdLst/>
            <a:ahLst/>
            <a:cxnLst/>
            <a:rect r="r" b="b" t="t" l="l"/>
            <a:pathLst>
              <a:path h="1778404" w="1778404">
                <a:moveTo>
                  <a:pt x="0" y="0"/>
                </a:moveTo>
                <a:lnTo>
                  <a:pt x="1778404" y="0"/>
                </a:lnTo>
                <a:lnTo>
                  <a:pt x="1778404" y="1778404"/>
                </a:lnTo>
                <a:lnTo>
                  <a:pt x="0" y="1778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7" id="7"/>
          <p:cNvSpPr txBox="true"/>
          <p:nvPr/>
        </p:nvSpPr>
        <p:spPr>
          <a:xfrm rot="0">
            <a:off x="2045110" y="3700960"/>
            <a:ext cx="6123508" cy="1779581"/>
          </a:xfrm>
          <a:prstGeom prst="rect">
            <a:avLst/>
          </a:prstGeom>
        </p:spPr>
        <p:txBody>
          <a:bodyPr anchor="t" rtlCol="false" tIns="0" lIns="0" bIns="0" rIns="0">
            <a:spAutoFit/>
          </a:bodyPr>
          <a:lstStyle/>
          <a:p>
            <a:pPr algn="just">
              <a:lnSpc>
                <a:spcPts val="4765"/>
              </a:lnSpc>
            </a:pPr>
            <a:r>
              <a:rPr lang="en-US" sz="3403">
                <a:solidFill>
                  <a:srgbClr val="FFEBFB"/>
                </a:solidFill>
                <a:latin typeface="Aileron"/>
                <a:ea typeface="Aileron"/>
                <a:cs typeface="Aileron"/>
                <a:sym typeface="Aileron"/>
              </a:rPr>
              <a:t>Performance metrics:</a:t>
            </a:r>
          </a:p>
          <a:p>
            <a:pPr algn="just" marL="734885" indent="-367442" lvl="1">
              <a:lnSpc>
                <a:spcPts val="4765"/>
              </a:lnSpc>
              <a:buFont typeface="Arial"/>
              <a:buChar char="•"/>
            </a:pPr>
            <a:r>
              <a:rPr lang="en-US" sz="3403">
                <a:solidFill>
                  <a:srgbClr val="FFEBFB"/>
                </a:solidFill>
                <a:latin typeface="Aileron"/>
                <a:ea typeface="Aileron"/>
                <a:cs typeface="Aileron"/>
                <a:sym typeface="Aileron"/>
              </a:rPr>
              <a:t>Mean Absolute Error (MAE)</a:t>
            </a:r>
          </a:p>
          <a:p>
            <a:pPr algn="just" marL="734885" indent="-367442" lvl="1">
              <a:lnSpc>
                <a:spcPts val="4765"/>
              </a:lnSpc>
              <a:spcBef>
                <a:spcPct val="0"/>
              </a:spcBef>
              <a:buFont typeface="Arial"/>
              <a:buChar char="•"/>
            </a:pPr>
            <a:r>
              <a:rPr lang="en-US" sz="3403">
                <a:solidFill>
                  <a:srgbClr val="FFEBFB"/>
                </a:solidFill>
                <a:latin typeface="Aileron"/>
                <a:ea typeface="Aileron"/>
                <a:cs typeface="Aileron"/>
                <a:sym typeface="Aileron"/>
              </a:rPr>
              <a:t>R-squared (R²) score</a:t>
            </a:r>
          </a:p>
        </p:txBody>
      </p:sp>
      <p:sp>
        <p:nvSpPr>
          <p:cNvPr name="TextBox 8" id="8"/>
          <p:cNvSpPr txBox="true"/>
          <p:nvPr/>
        </p:nvSpPr>
        <p:spPr>
          <a:xfrm rot="0">
            <a:off x="2045110" y="2555117"/>
            <a:ext cx="12247015" cy="883062"/>
          </a:xfrm>
          <a:prstGeom prst="rect">
            <a:avLst/>
          </a:prstGeom>
        </p:spPr>
        <p:txBody>
          <a:bodyPr anchor="t" rtlCol="false" tIns="0" lIns="0" bIns="0" rIns="0">
            <a:spAutoFit/>
          </a:bodyPr>
          <a:lstStyle/>
          <a:p>
            <a:pPr algn="just" marL="0" indent="0" lvl="0">
              <a:lnSpc>
                <a:spcPts val="6452"/>
              </a:lnSpc>
              <a:spcBef>
                <a:spcPct val="0"/>
              </a:spcBef>
            </a:pPr>
            <a:r>
              <a:rPr lang="en-US" b="true" sz="4608">
                <a:solidFill>
                  <a:srgbClr val="FFFB94"/>
                </a:solidFill>
                <a:latin typeface="Akzidenz-Grotesk Heavy"/>
                <a:ea typeface="Akzidenz-Grotesk Heavy"/>
                <a:cs typeface="Akzidenz-Grotesk Heavy"/>
                <a:sym typeface="Akzidenz-Grotesk Heavy"/>
              </a:rPr>
              <a:t>MODEL EVALUATION</a:t>
            </a:r>
          </a:p>
        </p:txBody>
      </p:sp>
      <p:grpSp>
        <p:nvGrpSpPr>
          <p:cNvPr name="Group 9" id="9"/>
          <p:cNvGrpSpPr/>
          <p:nvPr/>
        </p:nvGrpSpPr>
        <p:grpSpPr>
          <a:xfrm rot="0">
            <a:off x="5106864" y="6006361"/>
            <a:ext cx="9153113" cy="2966484"/>
            <a:chOff x="0" y="0"/>
            <a:chExt cx="12204150" cy="3955311"/>
          </a:xfrm>
        </p:grpSpPr>
        <p:grpSp>
          <p:nvGrpSpPr>
            <p:cNvPr name="Group 10" id="10"/>
            <p:cNvGrpSpPr/>
            <p:nvPr/>
          </p:nvGrpSpPr>
          <p:grpSpPr>
            <a:xfrm rot="0">
              <a:off x="0" y="0"/>
              <a:ext cx="12204150" cy="3955311"/>
              <a:chOff x="0" y="0"/>
              <a:chExt cx="2410696" cy="781296"/>
            </a:xfrm>
          </p:grpSpPr>
          <p:sp>
            <p:nvSpPr>
              <p:cNvPr name="Freeform 11" id="11"/>
              <p:cNvSpPr/>
              <p:nvPr/>
            </p:nvSpPr>
            <p:spPr>
              <a:xfrm flipH="false" flipV="false" rot="0">
                <a:off x="0" y="0"/>
                <a:ext cx="2410696" cy="781296"/>
              </a:xfrm>
              <a:custGeom>
                <a:avLst/>
                <a:gdLst/>
                <a:ahLst/>
                <a:cxnLst/>
                <a:rect r="r" b="b" t="t" l="l"/>
                <a:pathLst>
                  <a:path h="781296" w="2410696">
                    <a:moveTo>
                      <a:pt x="30450" y="0"/>
                    </a:moveTo>
                    <a:lnTo>
                      <a:pt x="2380247" y="0"/>
                    </a:lnTo>
                    <a:cubicBezTo>
                      <a:pt x="2397064" y="0"/>
                      <a:pt x="2410696" y="13633"/>
                      <a:pt x="2410696" y="30450"/>
                    </a:cubicBezTo>
                    <a:lnTo>
                      <a:pt x="2410696" y="750846"/>
                    </a:lnTo>
                    <a:cubicBezTo>
                      <a:pt x="2410696" y="767663"/>
                      <a:pt x="2397064" y="781296"/>
                      <a:pt x="2380247" y="781296"/>
                    </a:cubicBezTo>
                    <a:lnTo>
                      <a:pt x="30450" y="781296"/>
                    </a:lnTo>
                    <a:cubicBezTo>
                      <a:pt x="13633" y="781296"/>
                      <a:pt x="0" y="767663"/>
                      <a:pt x="0" y="750846"/>
                    </a:cubicBezTo>
                    <a:lnTo>
                      <a:pt x="0" y="30450"/>
                    </a:lnTo>
                    <a:cubicBezTo>
                      <a:pt x="0" y="13633"/>
                      <a:pt x="13633" y="0"/>
                      <a:pt x="30450" y="0"/>
                    </a:cubicBezTo>
                    <a:close/>
                  </a:path>
                </a:pathLst>
              </a:custGeom>
              <a:solidFill>
                <a:srgbClr val="411B4D">
                  <a:alpha val="42745"/>
                </a:srgbClr>
              </a:solidFill>
            </p:spPr>
          </p:sp>
          <p:sp>
            <p:nvSpPr>
              <p:cNvPr name="TextBox 12" id="12"/>
              <p:cNvSpPr txBox="true"/>
              <p:nvPr/>
            </p:nvSpPr>
            <p:spPr>
              <a:xfrm>
                <a:off x="0" y="-47625"/>
                <a:ext cx="2410696" cy="828921"/>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548252" y="218642"/>
              <a:ext cx="11107646" cy="3470403"/>
            </a:xfrm>
            <a:prstGeom prst="rect">
              <a:avLst/>
            </a:prstGeom>
          </p:spPr>
          <p:txBody>
            <a:bodyPr anchor="t" rtlCol="false" tIns="0" lIns="0" bIns="0" rIns="0">
              <a:spAutoFit/>
            </a:bodyPr>
            <a:lstStyle/>
            <a:p>
              <a:pPr algn="just">
                <a:lnSpc>
                  <a:spcPts val="3482"/>
                </a:lnSpc>
              </a:pPr>
              <a:r>
                <a:rPr lang="en-US" sz="2487">
                  <a:solidFill>
                    <a:srgbClr val="FFEBFB"/>
                  </a:solidFill>
                  <a:latin typeface="Aileron"/>
                  <a:ea typeface="Aileron"/>
                  <a:cs typeface="Aileron"/>
                  <a:sym typeface="Aileron"/>
                </a:rPr>
                <a:t># Show evaluation metrics</a:t>
              </a:r>
            </a:p>
            <a:p>
              <a:pPr algn="just">
                <a:lnSpc>
                  <a:spcPts val="3482"/>
                </a:lnSpc>
              </a:pPr>
              <a:r>
                <a:rPr lang="en-US" sz="2487">
                  <a:solidFill>
                    <a:srgbClr val="FFEBFB"/>
                  </a:solidFill>
                  <a:latin typeface="Aileron"/>
                  <a:ea typeface="Aileron"/>
                  <a:cs typeface="Aileron"/>
                  <a:sym typeface="Aileron"/>
                </a:rPr>
                <a:t>mae = mean_absolute_error(y_test, y_pred)</a:t>
              </a:r>
            </a:p>
            <a:p>
              <a:pPr algn="just">
                <a:lnSpc>
                  <a:spcPts val="3482"/>
                </a:lnSpc>
              </a:pPr>
              <a:r>
                <a:rPr lang="en-US" sz="2487">
                  <a:solidFill>
                    <a:srgbClr val="FFEBFB"/>
                  </a:solidFill>
                  <a:latin typeface="Aileron"/>
                  <a:ea typeface="Aileron"/>
                  <a:cs typeface="Aileron"/>
                  <a:sym typeface="Aileron"/>
                </a:rPr>
                <a:t>r2 = r2_score(y_test, y_pred)</a:t>
              </a:r>
            </a:p>
            <a:p>
              <a:pPr algn="just">
                <a:lnSpc>
                  <a:spcPts val="3482"/>
                </a:lnSpc>
              </a:pPr>
            </a:p>
            <a:p>
              <a:pPr algn="just">
                <a:lnSpc>
                  <a:spcPts val="3482"/>
                </a:lnSpc>
              </a:pPr>
              <a:r>
                <a:rPr lang="en-US" sz="2487">
                  <a:solidFill>
                    <a:srgbClr val="FFEBFB"/>
                  </a:solidFill>
                  <a:latin typeface="Aileron"/>
                  <a:ea typeface="Aileron"/>
                  <a:cs typeface="Aileron"/>
                  <a:sym typeface="Aileron"/>
                </a:rPr>
                <a:t>print(f"Mean Absolute Error (MAE): {mae:.2f}")</a:t>
              </a:r>
            </a:p>
            <a:p>
              <a:pPr algn="just">
                <a:lnSpc>
                  <a:spcPts val="3482"/>
                </a:lnSpc>
                <a:spcBef>
                  <a:spcPct val="0"/>
                </a:spcBef>
              </a:pPr>
              <a:r>
                <a:rPr lang="en-US" sz="2487">
                  <a:solidFill>
                    <a:srgbClr val="FFEBFB"/>
                  </a:solidFill>
                  <a:latin typeface="Aileron"/>
                  <a:ea typeface="Aileron"/>
                  <a:cs typeface="Aileron"/>
                  <a:sym typeface="Aileron"/>
                </a:rPr>
                <a:t>print(f"R² Score: {r2:.2f}")</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6286500" y="19431"/>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00329" y="4943082"/>
            <a:ext cx="1778404" cy="1778404"/>
          </a:xfrm>
          <a:custGeom>
            <a:avLst/>
            <a:gdLst/>
            <a:ahLst/>
            <a:cxnLst/>
            <a:rect r="r" b="b" t="t" l="l"/>
            <a:pathLst>
              <a:path h="1778404" w="1778404">
                <a:moveTo>
                  <a:pt x="0" y="0"/>
                </a:moveTo>
                <a:lnTo>
                  <a:pt x="1778404" y="0"/>
                </a:lnTo>
                <a:lnTo>
                  <a:pt x="1778404" y="1778404"/>
                </a:lnTo>
                <a:lnTo>
                  <a:pt x="0" y="1778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7" id="7"/>
          <p:cNvSpPr txBox="true"/>
          <p:nvPr/>
        </p:nvSpPr>
        <p:spPr>
          <a:xfrm rot="0">
            <a:off x="2045110" y="3371504"/>
            <a:ext cx="9223097" cy="4178733"/>
          </a:xfrm>
          <a:prstGeom prst="rect">
            <a:avLst/>
          </a:prstGeom>
        </p:spPr>
        <p:txBody>
          <a:bodyPr anchor="t" rtlCol="false" tIns="0" lIns="0" bIns="0" rIns="0">
            <a:spAutoFit/>
          </a:bodyPr>
          <a:lstStyle/>
          <a:p>
            <a:pPr algn="just">
              <a:lnSpc>
                <a:spcPts val="4765"/>
              </a:lnSpc>
            </a:pPr>
          </a:p>
          <a:p>
            <a:pPr algn="just" marL="734885" indent="-367442" lvl="1">
              <a:lnSpc>
                <a:spcPts val="4765"/>
              </a:lnSpc>
              <a:buFont typeface="Arial"/>
              <a:buChar char="•"/>
            </a:pPr>
            <a:r>
              <a:rPr lang="en-US" sz="3403">
                <a:solidFill>
                  <a:srgbClr val="FFEBFB"/>
                </a:solidFill>
                <a:latin typeface="Aileron"/>
                <a:ea typeface="Aileron"/>
                <a:cs typeface="Aileron"/>
                <a:sym typeface="Aileron"/>
              </a:rPr>
              <a:t>Features of the Streamlit Web App:</a:t>
            </a:r>
          </a:p>
          <a:p>
            <a:pPr algn="just" marL="1469770" indent="-489923" lvl="2">
              <a:lnSpc>
                <a:spcPts val="4765"/>
              </a:lnSpc>
              <a:buFont typeface="Arial"/>
              <a:buChar char="⚬"/>
            </a:pPr>
            <a:r>
              <a:rPr lang="en-US" sz="3403">
                <a:solidFill>
                  <a:srgbClr val="FFEBFB"/>
                </a:solidFill>
                <a:latin typeface="Aileron"/>
                <a:ea typeface="Aileron"/>
                <a:cs typeface="Aileron"/>
                <a:sym typeface="Aileron"/>
              </a:rPr>
              <a:t>Upload climat</a:t>
            </a:r>
            <a:r>
              <a:rPr lang="en-US" sz="3403">
                <a:solidFill>
                  <a:srgbClr val="FFEBFB"/>
                </a:solidFill>
                <a:latin typeface="Aileron"/>
                <a:ea typeface="Aileron"/>
                <a:cs typeface="Aileron"/>
                <a:sym typeface="Aileron"/>
              </a:rPr>
              <a:t>e dataset (CSV format)</a:t>
            </a:r>
          </a:p>
          <a:p>
            <a:pPr algn="just" marL="1469770" indent="-489923" lvl="2">
              <a:lnSpc>
                <a:spcPts val="4765"/>
              </a:lnSpc>
              <a:buFont typeface="Arial"/>
              <a:buChar char="⚬"/>
            </a:pPr>
            <a:r>
              <a:rPr lang="en-US" sz="3403">
                <a:solidFill>
                  <a:srgbClr val="FFEBFB"/>
                </a:solidFill>
                <a:latin typeface="Aileron"/>
                <a:ea typeface="Aileron"/>
                <a:cs typeface="Aileron"/>
                <a:sym typeface="Aileron"/>
              </a:rPr>
              <a:t>Train and evaluate a model in real-time</a:t>
            </a:r>
          </a:p>
          <a:p>
            <a:pPr algn="just" marL="1469770" indent="-489923" lvl="2">
              <a:lnSpc>
                <a:spcPts val="4765"/>
              </a:lnSpc>
              <a:buFont typeface="Arial"/>
              <a:buChar char="⚬"/>
            </a:pPr>
            <a:r>
              <a:rPr lang="en-US" sz="3403">
                <a:solidFill>
                  <a:srgbClr val="FFEBFB"/>
                </a:solidFill>
                <a:latin typeface="Aileron"/>
                <a:ea typeface="Aileron"/>
                <a:cs typeface="Aileron"/>
                <a:sym typeface="Aileron"/>
              </a:rPr>
              <a:t>Provide predictions based on user input</a:t>
            </a:r>
          </a:p>
          <a:p>
            <a:pPr algn="just" marL="1469770" indent="-489923" lvl="2">
              <a:lnSpc>
                <a:spcPts val="4765"/>
              </a:lnSpc>
              <a:buFont typeface="Arial"/>
              <a:buChar char="⚬"/>
            </a:pPr>
            <a:r>
              <a:rPr lang="en-US" sz="3403">
                <a:solidFill>
                  <a:srgbClr val="FFEBFB"/>
                </a:solidFill>
                <a:latin typeface="Aileron"/>
                <a:ea typeface="Aileron"/>
                <a:cs typeface="Aileron"/>
                <a:sym typeface="Aileron"/>
              </a:rPr>
              <a:t>Vi</a:t>
            </a:r>
            <a:r>
              <a:rPr lang="en-US" sz="3403">
                <a:solidFill>
                  <a:srgbClr val="FFEBFB"/>
                </a:solidFill>
                <a:latin typeface="Aileron"/>
                <a:ea typeface="Aileron"/>
                <a:cs typeface="Aileron"/>
                <a:sym typeface="Aileron"/>
              </a:rPr>
              <a:t>sualize actual vs. predicted values</a:t>
            </a:r>
          </a:p>
          <a:p>
            <a:pPr algn="just" marL="734885" indent="-367442" lvl="1">
              <a:lnSpc>
                <a:spcPts val="4765"/>
              </a:lnSpc>
              <a:spcBef>
                <a:spcPct val="0"/>
              </a:spcBef>
              <a:buFont typeface="Arial"/>
              <a:buChar char="•"/>
            </a:pPr>
          </a:p>
        </p:txBody>
      </p:sp>
      <p:sp>
        <p:nvSpPr>
          <p:cNvPr name="TextBox 8" id="8"/>
          <p:cNvSpPr txBox="true"/>
          <p:nvPr/>
        </p:nvSpPr>
        <p:spPr>
          <a:xfrm rot="0">
            <a:off x="2045110" y="2555117"/>
            <a:ext cx="12247015" cy="883062"/>
          </a:xfrm>
          <a:prstGeom prst="rect">
            <a:avLst/>
          </a:prstGeom>
        </p:spPr>
        <p:txBody>
          <a:bodyPr anchor="t" rtlCol="false" tIns="0" lIns="0" bIns="0" rIns="0">
            <a:spAutoFit/>
          </a:bodyPr>
          <a:lstStyle/>
          <a:p>
            <a:pPr algn="just" marL="0" indent="0" lvl="0">
              <a:lnSpc>
                <a:spcPts val="6452"/>
              </a:lnSpc>
              <a:spcBef>
                <a:spcPct val="0"/>
              </a:spcBef>
            </a:pPr>
            <a:r>
              <a:rPr lang="en-US" b="true" sz="4608">
                <a:solidFill>
                  <a:srgbClr val="FFFB94"/>
                </a:solidFill>
                <a:latin typeface="Akzidenz-Grotesk Heavy"/>
                <a:ea typeface="Akzidenz-Grotesk Heavy"/>
                <a:cs typeface="Akzidenz-Grotesk Heavy"/>
                <a:sym typeface="Akzidenz-Grotesk Heavy"/>
              </a:rPr>
              <a:t>DEPLOYMENT USING STREAMLIT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631310" y="2592741"/>
            <a:ext cx="7627990" cy="1530353"/>
          </a:xfrm>
          <a:prstGeom prst="rect">
            <a:avLst/>
          </a:prstGeom>
        </p:spPr>
        <p:txBody>
          <a:bodyPr anchor="t" rtlCol="false" tIns="0" lIns="0" bIns="0" rIns="0">
            <a:spAutoFit/>
          </a:bodyPr>
          <a:lstStyle/>
          <a:p>
            <a:pPr algn="r" marL="0" indent="0" lvl="0">
              <a:lnSpc>
                <a:spcPts val="11199"/>
              </a:lnSpc>
              <a:spcBef>
                <a:spcPct val="0"/>
              </a:spcBef>
            </a:pPr>
            <a:r>
              <a:rPr lang="en-US" b="true" sz="7999" strike="noStrike" u="none">
                <a:solidFill>
                  <a:srgbClr val="FFFB94"/>
                </a:solidFill>
                <a:latin typeface="Akzidenz-Grotesk Heavy"/>
                <a:ea typeface="Akzidenz-Grotesk Heavy"/>
                <a:cs typeface="Akzidenz-Grotesk Heavy"/>
                <a:sym typeface="Akzidenz-Grotesk Heavy"/>
              </a:rPr>
              <a:t>CONCLUSION</a:t>
            </a:r>
          </a:p>
        </p:txBody>
      </p:sp>
      <p:sp>
        <p:nvSpPr>
          <p:cNvPr name="TextBox 4" id="4"/>
          <p:cNvSpPr txBox="true"/>
          <p:nvPr/>
        </p:nvSpPr>
        <p:spPr>
          <a:xfrm rot="0">
            <a:off x="4414449" y="4654516"/>
            <a:ext cx="12844851" cy="3189603"/>
          </a:xfrm>
          <a:prstGeom prst="rect">
            <a:avLst/>
          </a:prstGeom>
        </p:spPr>
        <p:txBody>
          <a:bodyPr anchor="t" rtlCol="false" tIns="0" lIns="0" bIns="0" rIns="0">
            <a:spAutoFit/>
          </a:bodyPr>
          <a:lstStyle/>
          <a:p>
            <a:pPr algn="just">
              <a:lnSpc>
                <a:spcPts val="3220"/>
              </a:lnSpc>
            </a:pPr>
            <a:r>
              <a:rPr lang="en-US" sz="2300">
                <a:solidFill>
                  <a:srgbClr val="FFEBFB"/>
                </a:solidFill>
                <a:latin typeface="Aileron"/>
                <a:ea typeface="Aileron"/>
                <a:cs typeface="Aileron"/>
                <a:sym typeface="Aileron"/>
              </a:rPr>
              <a:t>This project analyzed climate change trends using data and machine learning. It helped identify patterns in temperature rise, CO₂ emissions, and other environmental factors. The predictive model gave insights into future climate changes, and the interactive dashboard made it easy to explore data.</a:t>
            </a:r>
          </a:p>
          <a:p>
            <a:pPr algn="just">
              <a:lnSpc>
                <a:spcPts val="3220"/>
              </a:lnSpc>
            </a:pPr>
            <a:r>
              <a:rPr lang="en-US" sz="2300">
                <a:solidFill>
                  <a:srgbClr val="FFEBFB"/>
                </a:solidFill>
                <a:latin typeface="Aileron"/>
                <a:ea typeface="Aileron"/>
                <a:cs typeface="Aileron"/>
                <a:sym typeface="Aileron"/>
              </a:rPr>
              <a:t>To reduce climate change effects, we suggest using renewable energy, cutting down emissions, and adopting sustainable practices. This project shows how data-driven solutions can help tackle climate issues and highlights the importance of ongoing monitoring and action.</a:t>
            </a:r>
          </a:p>
          <a:p>
            <a:pPr algn="just" marL="0" indent="0" lvl="0">
              <a:lnSpc>
                <a:spcPts val="3220"/>
              </a:lnSpc>
              <a:spcBef>
                <a:spcPct val="0"/>
              </a:spcBef>
            </a:pPr>
          </a:p>
        </p:txBody>
      </p:sp>
      <p:sp>
        <p:nvSpPr>
          <p:cNvPr name="Freeform 5" id="5"/>
          <p:cNvSpPr/>
          <p:nvPr/>
        </p:nvSpPr>
        <p:spPr>
          <a:xfrm flipH="false" flipV="true" rot="0">
            <a:off x="-9016663" y="0"/>
            <a:ext cx="10078311" cy="5521071"/>
          </a:xfrm>
          <a:custGeom>
            <a:avLst/>
            <a:gdLst/>
            <a:ahLst/>
            <a:cxnLst/>
            <a:rect r="r" b="b" t="t" l="l"/>
            <a:pathLst>
              <a:path h="5521071" w="10078311">
                <a:moveTo>
                  <a:pt x="0" y="5521071"/>
                </a:moveTo>
                <a:lnTo>
                  <a:pt x="10078312" y="5521071"/>
                </a:lnTo>
                <a:lnTo>
                  <a:pt x="10078312" y="0"/>
                </a:lnTo>
                <a:lnTo>
                  <a:pt x="0" y="0"/>
                </a:lnTo>
                <a:lnTo>
                  <a:pt x="0" y="55210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834803" y="5893887"/>
            <a:ext cx="1550183" cy="1550183"/>
          </a:xfrm>
          <a:custGeom>
            <a:avLst/>
            <a:gdLst/>
            <a:ahLst/>
            <a:cxnLst/>
            <a:rect r="r" b="b" t="t" l="l"/>
            <a:pathLst>
              <a:path h="1550183" w="1550183">
                <a:moveTo>
                  <a:pt x="0" y="0"/>
                </a:moveTo>
                <a:lnTo>
                  <a:pt x="1550183" y="0"/>
                </a:lnTo>
                <a:lnTo>
                  <a:pt x="1550183" y="1550182"/>
                </a:lnTo>
                <a:lnTo>
                  <a:pt x="0" y="1550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414449" y="3003150"/>
            <a:ext cx="1023860" cy="1023860"/>
          </a:xfrm>
          <a:custGeom>
            <a:avLst/>
            <a:gdLst/>
            <a:ahLst/>
            <a:cxnLst/>
            <a:rect r="r" b="b" t="t" l="l"/>
            <a:pathLst>
              <a:path h="1023860" w="1023860">
                <a:moveTo>
                  <a:pt x="0" y="0"/>
                </a:moveTo>
                <a:lnTo>
                  <a:pt x="1023859" y="0"/>
                </a:lnTo>
                <a:lnTo>
                  <a:pt x="1023859" y="1023860"/>
                </a:lnTo>
                <a:lnTo>
                  <a:pt x="0" y="1023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9016663" y="0"/>
            <a:ext cx="10078311" cy="5521071"/>
          </a:xfrm>
          <a:custGeom>
            <a:avLst/>
            <a:gdLst/>
            <a:ahLst/>
            <a:cxnLst/>
            <a:rect r="r" b="b" t="t" l="l"/>
            <a:pathLst>
              <a:path h="5521071" w="10078311">
                <a:moveTo>
                  <a:pt x="0" y="5521071"/>
                </a:moveTo>
                <a:lnTo>
                  <a:pt x="10078312" y="5521071"/>
                </a:lnTo>
                <a:lnTo>
                  <a:pt x="10078312" y="0"/>
                </a:lnTo>
                <a:lnTo>
                  <a:pt x="0" y="0"/>
                </a:lnTo>
                <a:lnTo>
                  <a:pt x="0" y="55210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34803" y="5893887"/>
            <a:ext cx="1550183" cy="1550183"/>
          </a:xfrm>
          <a:custGeom>
            <a:avLst/>
            <a:gdLst/>
            <a:ahLst/>
            <a:cxnLst/>
            <a:rect r="r" b="b" t="t" l="l"/>
            <a:pathLst>
              <a:path h="1550183" w="1550183">
                <a:moveTo>
                  <a:pt x="0" y="0"/>
                </a:moveTo>
                <a:lnTo>
                  <a:pt x="1550183" y="0"/>
                </a:lnTo>
                <a:lnTo>
                  <a:pt x="1550183" y="1550182"/>
                </a:lnTo>
                <a:lnTo>
                  <a:pt x="0" y="1550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414449" y="3003150"/>
            <a:ext cx="1023860" cy="1023860"/>
          </a:xfrm>
          <a:custGeom>
            <a:avLst/>
            <a:gdLst/>
            <a:ahLst/>
            <a:cxnLst/>
            <a:rect r="r" b="b" t="t" l="l"/>
            <a:pathLst>
              <a:path h="1023860" w="1023860">
                <a:moveTo>
                  <a:pt x="0" y="0"/>
                </a:moveTo>
                <a:lnTo>
                  <a:pt x="1023859" y="0"/>
                </a:lnTo>
                <a:lnTo>
                  <a:pt x="1023859" y="1023860"/>
                </a:lnTo>
                <a:lnTo>
                  <a:pt x="0" y="1023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9"/>
            <a:stretch>
              <a:fillRect l="0" t="0" r="0" b="0"/>
            </a:stretch>
          </a:blipFill>
        </p:spPr>
      </p:sp>
      <p:sp>
        <p:nvSpPr>
          <p:cNvPr name="TextBox 7" id="7"/>
          <p:cNvSpPr txBox="true"/>
          <p:nvPr/>
        </p:nvSpPr>
        <p:spPr>
          <a:xfrm rot="0">
            <a:off x="7569663" y="3865642"/>
            <a:ext cx="9223097" cy="1180368"/>
          </a:xfrm>
          <a:prstGeom prst="rect">
            <a:avLst/>
          </a:prstGeom>
        </p:spPr>
        <p:txBody>
          <a:bodyPr anchor="t" rtlCol="false" tIns="0" lIns="0" bIns="0" rIns="0">
            <a:spAutoFit/>
          </a:bodyPr>
          <a:lstStyle/>
          <a:p>
            <a:pPr algn="r">
              <a:lnSpc>
                <a:spcPts val="4765"/>
              </a:lnSpc>
            </a:pPr>
            <a:r>
              <a:rPr lang="en-US" sz="3403">
                <a:solidFill>
                  <a:srgbClr val="FFEBFB"/>
                </a:solidFill>
                <a:latin typeface="Aileron"/>
                <a:ea typeface="Aileron"/>
                <a:cs typeface="Aileron"/>
                <a:sym typeface="Aileron"/>
              </a:rPr>
              <a:t>Streamlit : </a:t>
            </a:r>
            <a:r>
              <a:rPr lang="en-US" sz="3403" u="sng">
                <a:solidFill>
                  <a:srgbClr val="FFEBFB"/>
                </a:solidFill>
                <a:latin typeface="Aileron"/>
                <a:ea typeface="Aileron"/>
                <a:cs typeface="Aileron"/>
                <a:sym typeface="Aileron"/>
                <a:hlinkClick r:id="rId10" tooltip="https://climatechangepredection.streamlit.app"/>
              </a:rPr>
              <a:t>Climate Change</a:t>
            </a:r>
          </a:p>
          <a:p>
            <a:pPr algn="r">
              <a:lnSpc>
                <a:spcPts val="4765"/>
              </a:lnSpc>
              <a:spcBef>
                <a:spcPct val="0"/>
              </a:spcBef>
            </a:pPr>
            <a:r>
              <a:rPr lang="en-US" sz="3403">
                <a:solidFill>
                  <a:srgbClr val="FFEBFB"/>
                </a:solidFill>
                <a:latin typeface="Aileron"/>
                <a:ea typeface="Aileron"/>
                <a:cs typeface="Aileron"/>
                <a:sym typeface="Aileron"/>
              </a:rPr>
              <a:t>GitHub : </a:t>
            </a:r>
            <a:r>
              <a:rPr lang="en-US" sz="3403" u="sng">
                <a:solidFill>
                  <a:srgbClr val="FFEBFB"/>
                </a:solidFill>
                <a:latin typeface="Aileron"/>
                <a:ea typeface="Aileron"/>
                <a:cs typeface="Aileron"/>
                <a:sym typeface="Aileron"/>
                <a:hlinkClick r:id="rId11" tooltip="https://github.com/KammariSadguruSai/Climate-Change-Predection"/>
              </a:rPr>
              <a:t>Climate Change </a:t>
            </a:r>
          </a:p>
        </p:txBody>
      </p:sp>
      <p:sp>
        <p:nvSpPr>
          <p:cNvPr name="TextBox 8" id="8"/>
          <p:cNvSpPr txBox="true"/>
          <p:nvPr/>
        </p:nvSpPr>
        <p:spPr>
          <a:xfrm rot="0">
            <a:off x="4545745" y="2632018"/>
            <a:ext cx="12247015" cy="883031"/>
          </a:xfrm>
          <a:prstGeom prst="rect">
            <a:avLst/>
          </a:prstGeom>
        </p:spPr>
        <p:txBody>
          <a:bodyPr anchor="t" rtlCol="false" tIns="0" lIns="0" bIns="0" rIns="0">
            <a:spAutoFit/>
          </a:bodyPr>
          <a:lstStyle/>
          <a:p>
            <a:pPr algn="r" marL="0" indent="0" lvl="0">
              <a:lnSpc>
                <a:spcPts val="6454"/>
              </a:lnSpc>
              <a:spcBef>
                <a:spcPct val="0"/>
              </a:spcBef>
            </a:pPr>
            <a:r>
              <a:rPr lang="en-US" b="true" sz="4610">
                <a:solidFill>
                  <a:srgbClr val="FFFB94"/>
                </a:solidFill>
                <a:latin typeface="Akzidenz-Grotesk Heavy"/>
                <a:ea typeface="Akzidenz-Grotesk Heavy"/>
                <a:cs typeface="Akzidenz-Grotesk Heavy"/>
                <a:sym typeface="Akzidenz-Grotesk Heavy"/>
              </a:rPr>
              <a:t>RESOURCES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38949" y="35103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38949" y="3944680"/>
            <a:ext cx="10810102" cy="2149665"/>
          </a:xfrm>
          <a:prstGeom prst="rect">
            <a:avLst/>
          </a:prstGeom>
        </p:spPr>
        <p:txBody>
          <a:bodyPr anchor="t" rtlCol="false" tIns="0" lIns="0" bIns="0" rIns="0">
            <a:spAutoFit/>
          </a:bodyPr>
          <a:lstStyle/>
          <a:p>
            <a:pPr algn="ctr">
              <a:lnSpc>
                <a:spcPts val="17489"/>
              </a:lnSpc>
            </a:pPr>
            <a:r>
              <a:rPr lang="en-US" sz="12492">
                <a:solidFill>
                  <a:srgbClr val="FFFFFF"/>
                </a:solidFill>
                <a:latin typeface="Bernoru"/>
                <a:ea typeface="Bernoru"/>
                <a:cs typeface="Bernoru"/>
                <a:sym typeface="Bernoru"/>
              </a:rPr>
              <a:t>THANK YOU!</a:t>
            </a:r>
          </a:p>
        </p:txBody>
      </p:sp>
      <p:sp>
        <p:nvSpPr>
          <p:cNvPr name="Freeform 5" id="5"/>
          <p:cNvSpPr/>
          <p:nvPr/>
        </p:nvSpPr>
        <p:spPr>
          <a:xfrm flipH="false" flipV="false" rot="0">
            <a:off x="13112820" y="1950485"/>
            <a:ext cx="2071436" cy="2071436"/>
          </a:xfrm>
          <a:custGeom>
            <a:avLst/>
            <a:gdLst/>
            <a:ahLst/>
            <a:cxnLst/>
            <a:rect r="r" b="b" t="t" l="l"/>
            <a:pathLst>
              <a:path h="2071436" w="2071436">
                <a:moveTo>
                  <a:pt x="0" y="0"/>
                </a:moveTo>
                <a:lnTo>
                  <a:pt x="2071436" y="0"/>
                </a:lnTo>
                <a:lnTo>
                  <a:pt x="2071436" y="2071436"/>
                </a:lnTo>
                <a:lnTo>
                  <a:pt x="0" y="2071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890040" y="7178491"/>
            <a:ext cx="848909" cy="848909"/>
          </a:xfrm>
          <a:custGeom>
            <a:avLst/>
            <a:gdLst/>
            <a:ahLst/>
            <a:cxnLst/>
            <a:rect r="r" b="b" t="t" l="l"/>
            <a:pathLst>
              <a:path h="848909" w="848909">
                <a:moveTo>
                  <a:pt x="0" y="0"/>
                </a:moveTo>
                <a:lnTo>
                  <a:pt x="848909" y="0"/>
                </a:lnTo>
                <a:lnTo>
                  <a:pt x="848909" y="848909"/>
                </a:lnTo>
                <a:lnTo>
                  <a:pt x="0" y="848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098298" y="8027400"/>
            <a:ext cx="10050241" cy="2259600"/>
          </a:xfrm>
          <a:custGeom>
            <a:avLst/>
            <a:gdLst/>
            <a:ahLst/>
            <a:cxnLst/>
            <a:rect r="r" b="b" t="t" l="l"/>
            <a:pathLst>
              <a:path h="2259600" w="10050241">
                <a:moveTo>
                  <a:pt x="0" y="0"/>
                </a:moveTo>
                <a:lnTo>
                  <a:pt x="10050240" y="0"/>
                </a:lnTo>
                <a:lnTo>
                  <a:pt x="10050240" y="2259600"/>
                </a:lnTo>
                <a:lnTo>
                  <a:pt x="0" y="2259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98298" y="1880933"/>
            <a:ext cx="3461572" cy="1105269"/>
          </a:xfrm>
          <a:custGeom>
            <a:avLst/>
            <a:gdLst/>
            <a:ahLst/>
            <a:cxnLst/>
            <a:rect r="r" b="b" t="t" l="l"/>
            <a:pathLst>
              <a:path h="1105269" w="3461572">
                <a:moveTo>
                  <a:pt x="0" y="0"/>
                </a:moveTo>
                <a:lnTo>
                  <a:pt x="3461572" y="0"/>
                </a:lnTo>
                <a:lnTo>
                  <a:pt x="3461572" y="1105270"/>
                </a:lnTo>
                <a:lnTo>
                  <a:pt x="0" y="1105270"/>
                </a:lnTo>
                <a:lnTo>
                  <a:pt x="0" y="0"/>
                </a:lnTo>
                <a:close/>
              </a:path>
            </a:pathLst>
          </a:custGeom>
          <a:blipFill>
            <a:blip r:embed="rId9">
              <a:alphaModFix amt="16000"/>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30856" y="4021236"/>
            <a:ext cx="9405238" cy="1871939"/>
            <a:chOff x="0" y="0"/>
            <a:chExt cx="2477100" cy="493021"/>
          </a:xfrm>
        </p:grpSpPr>
        <p:sp>
          <p:nvSpPr>
            <p:cNvPr name="Freeform 4" id="4"/>
            <p:cNvSpPr/>
            <p:nvPr/>
          </p:nvSpPr>
          <p:spPr>
            <a:xfrm flipH="false" flipV="false" rot="0">
              <a:off x="0" y="0"/>
              <a:ext cx="2477100" cy="493021"/>
            </a:xfrm>
            <a:custGeom>
              <a:avLst/>
              <a:gdLst/>
              <a:ahLst/>
              <a:cxnLst/>
              <a:rect r="r" b="b" t="t" l="l"/>
              <a:pathLst>
                <a:path h="493021" w="2477100">
                  <a:moveTo>
                    <a:pt x="29633" y="0"/>
                  </a:moveTo>
                  <a:lnTo>
                    <a:pt x="2447466" y="0"/>
                  </a:lnTo>
                  <a:cubicBezTo>
                    <a:pt x="2463832" y="0"/>
                    <a:pt x="2477100" y="13267"/>
                    <a:pt x="2477100" y="29633"/>
                  </a:cubicBezTo>
                  <a:lnTo>
                    <a:pt x="2477100" y="463388"/>
                  </a:lnTo>
                  <a:cubicBezTo>
                    <a:pt x="2477100" y="471247"/>
                    <a:pt x="2473978" y="478784"/>
                    <a:pt x="2468420" y="484342"/>
                  </a:cubicBezTo>
                  <a:cubicBezTo>
                    <a:pt x="2462863" y="489899"/>
                    <a:pt x="2455326" y="493021"/>
                    <a:pt x="2447466" y="493021"/>
                  </a:cubicBezTo>
                  <a:lnTo>
                    <a:pt x="29633" y="493021"/>
                  </a:lnTo>
                  <a:cubicBezTo>
                    <a:pt x="13267" y="493021"/>
                    <a:pt x="0" y="479754"/>
                    <a:pt x="0" y="463388"/>
                  </a:cubicBezTo>
                  <a:lnTo>
                    <a:pt x="0" y="29633"/>
                  </a:lnTo>
                  <a:cubicBezTo>
                    <a:pt x="0" y="13267"/>
                    <a:pt x="13267" y="0"/>
                    <a:pt x="29633" y="0"/>
                  </a:cubicBezTo>
                  <a:close/>
                </a:path>
              </a:pathLst>
            </a:custGeom>
            <a:solidFill>
              <a:srgbClr val="411B4D">
                <a:alpha val="42745"/>
              </a:srgbClr>
            </a:solidFill>
          </p:spPr>
        </p:sp>
        <p:sp>
          <p:nvSpPr>
            <p:cNvPr name="TextBox 5" id="5"/>
            <p:cNvSpPr txBox="true"/>
            <p:nvPr/>
          </p:nvSpPr>
          <p:spPr>
            <a:xfrm>
              <a:off x="0" y="-47625"/>
              <a:ext cx="2477100" cy="540646"/>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820711" y="4489211"/>
            <a:ext cx="2392699" cy="894264"/>
            <a:chOff x="0" y="0"/>
            <a:chExt cx="630176" cy="235526"/>
          </a:xfrm>
        </p:grpSpPr>
        <p:sp>
          <p:nvSpPr>
            <p:cNvPr name="Freeform 7" id="7"/>
            <p:cNvSpPr/>
            <p:nvPr/>
          </p:nvSpPr>
          <p:spPr>
            <a:xfrm flipH="false" flipV="false" rot="0">
              <a:off x="0" y="0"/>
              <a:ext cx="630176" cy="235526"/>
            </a:xfrm>
            <a:custGeom>
              <a:avLst/>
              <a:gdLst/>
              <a:ahLst/>
              <a:cxnLst/>
              <a:rect r="r" b="b" t="t" l="l"/>
              <a:pathLst>
                <a:path h="235526" w="630176">
                  <a:moveTo>
                    <a:pt x="117763" y="0"/>
                  </a:moveTo>
                  <a:lnTo>
                    <a:pt x="512413" y="0"/>
                  </a:lnTo>
                  <a:cubicBezTo>
                    <a:pt x="577451" y="0"/>
                    <a:pt x="630176" y="52724"/>
                    <a:pt x="630176" y="117763"/>
                  </a:cubicBezTo>
                  <a:lnTo>
                    <a:pt x="630176" y="117763"/>
                  </a:lnTo>
                  <a:cubicBezTo>
                    <a:pt x="630176" y="148996"/>
                    <a:pt x="617769" y="178949"/>
                    <a:pt x="595684" y="201034"/>
                  </a:cubicBezTo>
                  <a:cubicBezTo>
                    <a:pt x="573599" y="223119"/>
                    <a:pt x="543645" y="235526"/>
                    <a:pt x="512413" y="235526"/>
                  </a:cubicBezTo>
                  <a:lnTo>
                    <a:pt x="117763" y="235526"/>
                  </a:lnTo>
                  <a:cubicBezTo>
                    <a:pt x="52724" y="235526"/>
                    <a:pt x="0" y="182802"/>
                    <a:pt x="0" y="117763"/>
                  </a:cubicBezTo>
                  <a:lnTo>
                    <a:pt x="0" y="117763"/>
                  </a:lnTo>
                  <a:cubicBezTo>
                    <a:pt x="0" y="52724"/>
                    <a:pt x="52724" y="0"/>
                    <a:pt x="117763" y="0"/>
                  </a:cubicBezTo>
                  <a:close/>
                </a:path>
              </a:pathLst>
            </a:custGeom>
            <a:solidFill>
              <a:srgbClr val="9A60AB"/>
            </a:solidFill>
          </p:spPr>
        </p:sp>
        <p:sp>
          <p:nvSpPr>
            <p:cNvPr name="TextBox 8" id="8"/>
            <p:cNvSpPr txBox="true"/>
            <p:nvPr/>
          </p:nvSpPr>
          <p:spPr>
            <a:xfrm>
              <a:off x="0" y="-47625"/>
              <a:ext cx="630176" cy="283151"/>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3466085" y="4684004"/>
            <a:ext cx="504678" cy="504678"/>
          </a:xfrm>
          <a:custGeom>
            <a:avLst/>
            <a:gdLst/>
            <a:ahLst/>
            <a:cxnLst/>
            <a:rect r="r" b="b" t="t" l="l"/>
            <a:pathLst>
              <a:path h="504678" w="504678">
                <a:moveTo>
                  <a:pt x="0" y="0"/>
                </a:moveTo>
                <a:lnTo>
                  <a:pt x="504678" y="0"/>
                </a:lnTo>
                <a:lnTo>
                  <a:pt x="504678" y="504678"/>
                </a:lnTo>
                <a:lnTo>
                  <a:pt x="0" y="504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2266696" y="3318906"/>
            <a:ext cx="4580412" cy="5896122"/>
            <a:chOff x="0" y="0"/>
            <a:chExt cx="1206364" cy="1552888"/>
          </a:xfrm>
        </p:grpSpPr>
        <p:sp>
          <p:nvSpPr>
            <p:cNvPr name="Freeform 11" id="11"/>
            <p:cNvSpPr/>
            <p:nvPr/>
          </p:nvSpPr>
          <p:spPr>
            <a:xfrm flipH="false" flipV="false" rot="0">
              <a:off x="0" y="0"/>
              <a:ext cx="1206364" cy="1552888"/>
            </a:xfrm>
            <a:custGeom>
              <a:avLst/>
              <a:gdLst/>
              <a:ahLst/>
              <a:cxnLst/>
              <a:rect r="r" b="b" t="t" l="l"/>
              <a:pathLst>
                <a:path h="1552888" w="1206364">
                  <a:moveTo>
                    <a:pt x="0" y="0"/>
                  </a:moveTo>
                  <a:lnTo>
                    <a:pt x="1206364" y="0"/>
                  </a:lnTo>
                  <a:lnTo>
                    <a:pt x="1206364" y="1552888"/>
                  </a:lnTo>
                  <a:lnTo>
                    <a:pt x="0" y="1552888"/>
                  </a:lnTo>
                  <a:close/>
                </a:path>
              </a:pathLst>
            </a:custGeom>
            <a:solidFill>
              <a:srgbClr val="7E6C92"/>
            </a:solidFill>
          </p:spPr>
        </p:sp>
        <p:sp>
          <p:nvSpPr>
            <p:cNvPr name="TextBox 12" id="12"/>
            <p:cNvSpPr txBox="true"/>
            <p:nvPr/>
          </p:nvSpPr>
          <p:spPr>
            <a:xfrm>
              <a:off x="0" y="-47625"/>
              <a:ext cx="1206364" cy="1600513"/>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2266696" y="1028700"/>
            <a:ext cx="4580412" cy="458041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Freeform 15" id="15"/>
          <p:cNvSpPr/>
          <p:nvPr/>
        </p:nvSpPr>
        <p:spPr>
          <a:xfrm flipH="false" flipV="false" rot="0">
            <a:off x="13486008" y="6514817"/>
            <a:ext cx="2141789" cy="2141789"/>
          </a:xfrm>
          <a:custGeom>
            <a:avLst/>
            <a:gdLst/>
            <a:ahLst/>
            <a:cxnLst/>
            <a:rect r="r" b="b" t="t" l="l"/>
            <a:pathLst>
              <a:path h="2141789" w="2141789">
                <a:moveTo>
                  <a:pt x="0" y="0"/>
                </a:moveTo>
                <a:lnTo>
                  <a:pt x="2141788" y="0"/>
                </a:lnTo>
                <a:lnTo>
                  <a:pt x="2141788" y="2141789"/>
                </a:lnTo>
                <a:lnTo>
                  <a:pt x="0" y="2141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334563" y="4422536"/>
            <a:ext cx="6390110" cy="1012189"/>
          </a:xfrm>
          <a:prstGeom prst="rect">
            <a:avLst/>
          </a:prstGeom>
        </p:spPr>
        <p:txBody>
          <a:bodyPr anchor="t" rtlCol="false" tIns="0" lIns="0" bIns="0" rIns="0">
            <a:spAutoFit/>
          </a:bodyPr>
          <a:lstStyle/>
          <a:p>
            <a:pPr algn="l">
              <a:lnSpc>
                <a:spcPts val="4060"/>
              </a:lnSpc>
            </a:pPr>
            <a:r>
              <a:rPr lang="en-US" sz="2900" b="true">
                <a:solidFill>
                  <a:srgbClr val="FFFB94"/>
                </a:solidFill>
                <a:latin typeface="Aileron Bold"/>
                <a:ea typeface="Aileron Bold"/>
                <a:cs typeface="Aileron Bold"/>
                <a:sym typeface="Aileron Bold"/>
              </a:rPr>
              <a:t>Climate Change: Analyzing Trends &amp; Developing Sustainable Solutions</a:t>
            </a:r>
          </a:p>
        </p:txBody>
      </p:sp>
      <p:sp>
        <p:nvSpPr>
          <p:cNvPr name="TextBox 17" id="17"/>
          <p:cNvSpPr txBox="true"/>
          <p:nvPr/>
        </p:nvSpPr>
        <p:spPr>
          <a:xfrm rot="0">
            <a:off x="1440892" y="2083830"/>
            <a:ext cx="6921663" cy="1235076"/>
          </a:xfrm>
          <a:prstGeom prst="rect">
            <a:avLst/>
          </a:prstGeom>
        </p:spPr>
        <p:txBody>
          <a:bodyPr anchor="t" rtlCol="false" tIns="0" lIns="0" bIns="0" rIns="0">
            <a:spAutoFit/>
          </a:bodyPr>
          <a:lstStyle/>
          <a:p>
            <a:pPr algn="l">
              <a:lnSpc>
                <a:spcPts val="9099"/>
              </a:lnSpc>
            </a:pPr>
            <a:r>
              <a:rPr lang="en-US" sz="6499" b="true">
                <a:solidFill>
                  <a:srgbClr val="FFFFFF"/>
                </a:solidFill>
                <a:latin typeface="Akzidenz-Grotesk Heavy"/>
                <a:ea typeface="Akzidenz-Grotesk Heavy"/>
                <a:cs typeface="Akzidenz-Grotesk Heavy"/>
                <a:sym typeface="Akzidenz-Grotesk Heavy"/>
              </a:rPr>
              <a:t>INTRODUCTION</a:t>
            </a:r>
          </a:p>
        </p:txBody>
      </p:sp>
      <p:sp>
        <p:nvSpPr>
          <p:cNvPr name="TextBox 18" id="18"/>
          <p:cNvSpPr txBox="true"/>
          <p:nvPr/>
        </p:nvSpPr>
        <p:spPr>
          <a:xfrm rot="0">
            <a:off x="2126485" y="4651136"/>
            <a:ext cx="1330075" cy="581024"/>
          </a:xfrm>
          <a:prstGeom prst="rect">
            <a:avLst/>
          </a:prstGeom>
        </p:spPr>
        <p:txBody>
          <a:bodyPr anchor="t" rtlCol="false" tIns="0" lIns="0" bIns="0" rIns="0">
            <a:spAutoFit/>
          </a:bodyPr>
          <a:lstStyle/>
          <a:p>
            <a:pPr algn="l">
              <a:lnSpc>
                <a:spcPts val="4200"/>
              </a:lnSpc>
            </a:pPr>
            <a:r>
              <a:rPr lang="en-US" sz="3000" b="true">
                <a:solidFill>
                  <a:srgbClr val="FFEBFB"/>
                </a:solidFill>
                <a:latin typeface="Akzidenz-Grotesk Bold"/>
                <a:ea typeface="Akzidenz-Grotesk Bold"/>
                <a:cs typeface="Akzidenz-Grotesk Bold"/>
                <a:sym typeface="Akzidenz-Grotesk Bold"/>
              </a:rPr>
              <a:t>TOPIC</a:t>
            </a:r>
          </a:p>
        </p:txBody>
      </p:sp>
      <p:sp>
        <p:nvSpPr>
          <p:cNvPr name="Freeform 19" id="19"/>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4092093"/>
            <a:ext cx="1495900" cy="1495900"/>
          </a:xfrm>
          <a:custGeom>
            <a:avLst/>
            <a:gdLst/>
            <a:ahLst/>
            <a:cxnLst/>
            <a:rect r="r" b="b" t="t" l="l"/>
            <a:pathLst>
              <a:path h="1495900" w="1495900">
                <a:moveTo>
                  <a:pt x="0" y="0"/>
                </a:moveTo>
                <a:lnTo>
                  <a:pt x="1495900" y="0"/>
                </a:lnTo>
                <a:lnTo>
                  <a:pt x="1495900" y="1495900"/>
                </a:lnTo>
                <a:lnTo>
                  <a:pt x="0" y="1495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40760" y="1961239"/>
            <a:ext cx="7457257" cy="1327151"/>
          </a:xfrm>
          <a:prstGeom prst="rect">
            <a:avLst/>
          </a:prstGeom>
        </p:spPr>
        <p:txBody>
          <a:bodyPr anchor="t" rtlCol="false" tIns="0" lIns="0" bIns="0" rIns="0">
            <a:spAutoFit/>
          </a:bodyPr>
          <a:lstStyle/>
          <a:p>
            <a:pPr algn="ctr" marL="0" indent="0" lvl="0">
              <a:lnSpc>
                <a:spcPts val="9799"/>
              </a:lnSpc>
              <a:spcBef>
                <a:spcPct val="0"/>
              </a:spcBef>
            </a:pPr>
            <a:r>
              <a:rPr lang="en-US" b="true" sz="6999">
                <a:solidFill>
                  <a:srgbClr val="FFFB94"/>
                </a:solidFill>
                <a:latin typeface="Akzidenz-Grotesk Heavy"/>
                <a:ea typeface="Akzidenz-Grotesk Heavy"/>
                <a:cs typeface="Akzidenz-Grotesk Heavy"/>
                <a:sym typeface="Akzidenz-Grotesk Heavy"/>
              </a:rPr>
              <a:t>OVERVIEW</a:t>
            </a:r>
          </a:p>
        </p:txBody>
      </p:sp>
      <p:sp>
        <p:nvSpPr>
          <p:cNvPr name="Freeform 5" id="5"/>
          <p:cNvSpPr/>
          <p:nvPr/>
        </p:nvSpPr>
        <p:spPr>
          <a:xfrm flipH="false" flipV="false" rot="0">
            <a:off x="3507411" y="8156771"/>
            <a:ext cx="11273178" cy="2534554"/>
          </a:xfrm>
          <a:custGeom>
            <a:avLst/>
            <a:gdLst/>
            <a:ahLst/>
            <a:cxnLst/>
            <a:rect r="r" b="b" t="t" l="l"/>
            <a:pathLst>
              <a:path h="2534554" w="11273178">
                <a:moveTo>
                  <a:pt x="0" y="0"/>
                </a:moveTo>
                <a:lnTo>
                  <a:pt x="11273178" y="0"/>
                </a:lnTo>
                <a:lnTo>
                  <a:pt x="11273178" y="2534553"/>
                </a:lnTo>
                <a:lnTo>
                  <a:pt x="0" y="2534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763400" y="4092093"/>
            <a:ext cx="1495900" cy="1495900"/>
          </a:xfrm>
          <a:custGeom>
            <a:avLst/>
            <a:gdLst/>
            <a:ahLst/>
            <a:cxnLst/>
            <a:rect r="r" b="b" t="t" l="l"/>
            <a:pathLst>
              <a:path h="1495900" w="1495900">
                <a:moveTo>
                  <a:pt x="0" y="0"/>
                </a:moveTo>
                <a:lnTo>
                  <a:pt x="1495900" y="0"/>
                </a:lnTo>
                <a:lnTo>
                  <a:pt x="1495900" y="1495900"/>
                </a:lnTo>
                <a:lnTo>
                  <a:pt x="0" y="1495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8" id="8"/>
          <p:cNvSpPr txBox="true"/>
          <p:nvPr/>
        </p:nvSpPr>
        <p:spPr>
          <a:xfrm rot="0">
            <a:off x="2703000" y="3408039"/>
            <a:ext cx="11051691" cy="5390664"/>
          </a:xfrm>
          <a:prstGeom prst="rect">
            <a:avLst/>
          </a:prstGeom>
        </p:spPr>
        <p:txBody>
          <a:bodyPr anchor="t" rtlCol="false" tIns="0" lIns="0" bIns="0" rIns="0">
            <a:spAutoFit/>
          </a:bodyPr>
          <a:lstStyle/>
          <a:p>
            <a:pPr algn="just" marL="732796" indent="-366398" lvl="1">
              <a:lnSpc>
                <a:spcPts val="4751"/>
              </a:lnSpc>
              <a:buFont typeface="Arial"/>
              <a:buChar char="•"/>
            </a:pPr>
            <a:r>
              <a:rPr lang="en-US" sz="3394">
                <a:solidFill>
                  <a:srgbClr val="FFEBFB"/>
                </a:solidFill>
                <a:latin typeface="Aileron"/>
                <a:ea typeface="Aileron"/>
                <a:cs typeface="Aileron"/>
                <a:sym typeface="Aileron"/>
              </a:rPr>
              <a:t>Analyze climate data to identify trends in global temperature,  Like -CO₂ emissions, and environmental impact, using machine learning models for future predictions.</a:t>
            </a:r>
          </a:p>
          <a:p>
            <a:pPr algn="just" marL="732796" indent="-366398" lvl="1">
              <a:lnSpc>
                <a:spcPts val="4751"/>
              </a:lnSpc>
              <a:buFont typeface="Arial"/>
              <a:buChar char="•"/>
            </a:pPr>
            <a:r>
              <a:rPr lang="en-US" sz="3394">
                <a:solidFill>
                  <a:srgbClr val="FFEBFB"/>
                </a:solidFill>
                <a:latin typeface="Aileron"/>
                <a:ea typeface="Aileron"/>
                <a:cs typeface="Aileron"/>
                <a:sym typeface="Aileron"/>
              </a:rPr>
              <a:t>Developed sustainable solutions based on data-driven insights and deploy an interactive model for visualizing trends and recommendations using streamlit</a:t>
            </a:r>
          </a:p>
          <a:p>
            <a:pPr algn="just" marL="0" indent="0" lvl="0">
              <a:lnSpc>
                <a:spcPts val="475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81916" y="2903767"/>
            <a:ext cx="4660715" cy="3086100"/>
            <a:chOff x="0" y="0"/>
            <a:chExt cx="1227513" cy="812800"/>
          </a:xfrm>
        </p:grpSpPr>
        <p:sp>
          <p:nvSpPr>
            <p:cNvPr name="Freeform 4" id="4"/>
            <p:cNvSpPr/>
            <p:nvPr/>
          </p:nvSpPr>
          <p:spPr>
            <a:xfrm flipH="false" flipV="false" rot="0">
              <a:off x="0" y="0"/>
              <a:ext cx="1227513" cy="812800"/>
            </a:xfrm>
            <a:custGeom>
              <a:avLst/>
              <a:gdLst/>
              <a:ahLst/>
              <a:cxnLst/>
              <a:rect r="r" b="b" t="t" l="l"/>
              <a:pathLst>
                <a:path h="812800" w="1227513">
                  <a:moveTo>
                    <a:pt x="59800" y="0"/>
                  </a:moveTo>
                  <a:lnTo>
                    <a:pt x="1167714" y="0"/>
                  </a:lnTo>
                  <a:cubicBezTo>
                    <a:pt x="1200740" y="0"/>
                    <a:pt x="1227513" y="26773"/>
                    <a:pt x="1227513" y="59800"/>
                  </a:cubicBezTo>
                  <a:lnTo>
                    <a:pt x="1227513" y="753000"/>
                  </a:lnTo>
                  <a:cubicBezTo>
                    <a:pt x="1227513" y="768860"/>
                    <a:pt x="1221213" y="784070"/>
                    <a:pt x="1209998" y="795285"/>
                  </a:cubicBezTo>
                  <a:cubicBezTo>
                    <a:pt x="1198784" y="806500"/>
                    <a:pt x="1183574" y="812800"/>
                    <a:pt x="1167714" y="812800"/>
                  </a:cubicBezTo>
                  <a:lnTo>
                    <a:pt x="59800" y="812800"/>
                  </a:lnTo>
                  <a:cubicBezTo>
                    <a:pt x="43940" y="812800"/>
                    <a:pt x="28730" y="806500"/>
                    <a:pt x="17515" y="795285"/>
                  </a:cubicBezTo>
                  <a:cubicBezTo>
                    <a:pt x="6300" y="784070"/>
                    <a:pt x="0" y="768860"/>
                    <a:pt x="0" y="753000"/>
                  </a:cubicBezTo>
                  <a:lnTo>
                    <a:pt x="0" y="59800"/>
                  </a:lnTo>
                  <a:cubicBezTo>
                    <a:pt x="0" y="43940"/>
                    <a:pt x="6300" y="28730"/>
                    <a:pt x="17515" y="17515"/>
                  </a:cubicBezTo>
                  <a:cubicBezTo>
                    <a:pt x="28730" y="6300"/>
                    <a:pt x="43940" y="0"/>
                    <a:pt x="59800" y="0"/>
                  </a:cubicBezTo>
                  <a:close/>
                </a:path>
              </a:pathLst>
            </a:custGeom>
            <a:solidFill>
              <a:srgbClr val="411B4D">
                <a:alpha val="42745"/>
              </a:srgbClr>
            </a:solidFill>
          </p:spPr>
        </p:sp>
        <p:sp>
          <p:nvSpPr>
            <p:cNvPr name="TextBox 5" id="5"/>
            <p:cNvSpPr txBox="true"/>
            <p:nvPr/>
          </p:nvSpPr>
          <p:spPr>
            <a:xfrm>
              <a:off x="0" y="-47625"/>
              <a:ext cx="1227513" cy="8604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813643" y="2903767"/>
            <a:ext cx="4660715" cy="3086100"/>
            <a:chOff x="0" y="0"/>
            <a:chExt cx="1227513" cy="812800"/>
          </a:xfrm>
        </p:grpSpPr>
        <p:sp>
          <p:nvSpPr>
            <p:cNvPr name="Freeform 7" id="7"/>
            <p:cNvSpPr/>
            <p:nvPr/>
          </p:nvSpPr>
          <p:spPr>
            <a:xfrm flipH="false" flipV="false" rot="0">
              <a:off x="0" y="0"/>
              <a:ext cx="1227513" cy="812800"/>
            </a:xfrm>
            <a:custGeom>
              <a:avLst/>
              <a:gdLst/>
              <a:ahLst/>
              <a:cxnLst/>
              <a:rect r="r" b="b" t="t" l="l"/>
              <a:pathLst>
                <a:path h="812800" w="1227513">
                  <a:moveTo>
                    <a:pt x="59800" y="0"/>
                  </a:moveTo>
                  <a:lnTo>
                    <a:pt x="1167714" y="0"/>
                  </a:lnTo>
                  <a:cubicBezTo>
                    <a:pt x="1200740" y="0"/>
                    <a:pt x="1227513" y="26773"/>
                    <a:pt x="1227513" y="59800"/>
                  </a:cubicBezTo>
                  <a:lnTo>
                    <a:pt x="1227513" y="753000"/>
                  </a:lnTo>
                  <a:cubicBezTo>
                    <a:pt x="1227513" y="768860"/>
                    <a:pt x="1221213" y="784070"/>
                    <a:pt x="1209998" y="795285"/>
                  </a:cubicBezTo>
                  <a:cubicBezTo>
                    <a:pt x="1198784" y="806500"/>
                    <a:pt x="1183574" y="812800"/>
                    <a:pt x="1167714" y="812800"/>
                  </a:cubicBezTo>
                  <a:lnTo>
                    <a:pt x="59800" y="812800"/>
                  </a:lnTo>
                  <a:cubicBezTo>
                    <a:pt x="43940" y="812800"/>
                    <a:pt x="28730" y="806500"/>
                    <a:pt x="17515" y="795285"/>
                  </a:cubicBezTo>
                  <a:cubicBezTo>
                    <a:pt x="6300" y="784070"/>
                    <a:pt x="0" y="768860"/>
                    <a:pt x="0" y="753000"/>
                  </a:cubicBezTo>
                  <a:lnTo>
                    <a:pt x="0" y="59800"/>
                  </a:lnTo>
                  <a:cubicBezTo>
                    <a:pt x="0" y="43940"/>
                    <a:pt x="6300" y="28730"/>
                    <a:pt x="17515" y="17515"/>
                  </a:cubicBezTo>
                  <a:cubicBezTo>
                    <a:pt x="28730" y="6300"/>
                    <a:pt x="43940" y="0"/>
                    <a:pt x="59800" y="0"/>
                  </a:cubicBezTo>
                  <a:close/>
                </a:path>
              </a:pathLst>
            </a:custGeom>
            <a:solidFill>
              <a:srgbClr val="411B4D">
                <a:alpha val="42745"/>
              </a:srgbClr>
            </a:solidFill>
          </p:spPr>
        </p:sp>
        <p:sp>
          <p:nvSpPr>
            <p:cNvPr name="TextBox 8" id="8"/>
            <p:cNvSpPr txBox="true"/>
            <p:nvPr/>
          </p:nvSpPr>
          <p:spPr>
            <a:xfrm>
              <a:off x="0" y="-47625"/>
              <a:ext cx="1227513" cy="8604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1945369" y="2903767"/>
            <a:ext cx="4660715" cy="3086100"/>
            <a:chOff x="0" y="0"/>
            <a:chExt cx="1227513" cy="812800"/>
          </a:xfrm>
        </p:grpSpPr>
        <p:sp>
          <p:nvSpPr>
            <p:cNvPr name="Freeform 10" id="10"/>
            <p:cNvSpPr/>
            <p:nvPr/>
          </p:nvSpPr>
          <p:spPr>
            <a:xfrm flipH="false" flipV="false" rot="0">
              <a:off x="0" y="0"/>
              <a:ext cx="1227513" cy="812800"/>
            </a:xfrm>
            <a:custGeom>
              <a:avLst/>
              <a:gdLst/>
              <a:ahLst/>
              <a:cxnLst/>
              <a:rect r="r" b="b" t="t" l="l"/>
              <a:pathLst>
                <a:path h="812800" w="1227513">
                  <a:moveTo>
                    <a:pt x="59800" y="0"/>
                  </a:moveTo>
                  <a:lnTo>
                    <a:pt x="1167714" y="0"/>
                  </a:lnTo>
                  <a:cubicBezTo>
                    <a:pt x="1200740" y="0"/>
                    <a:pt x="1227513" y="26773"/>
                    <a:pt x="1227513" y="59800"/>
                  </a:cubicBezTo>
                  <a:lnTo>
                    <a:pt x="1227513" y="753000"/>
                  </a:lnTo>
                  <a:cubicBezTo>
                    <a:pt x="1227513" y="768860"/>
                    <a:pt x="1221213" y="784070"/>
                    <a:pt x="1209998" y="795285"/>
                  </a:cubicBezTo>
                  <a:cubicBezTo>
                    <a:pt x="1198784" y="806500"/>
                    <a:pt x="1183574" y="812800"/>
                    <a:pt x="1167714" y="812800"/>
                  </a:cubicBezTo>
                  <a:lnTo>
                    <a:pt x="59800" y="812800"/>
                  </a:lnTo>
                  <a:cubicBezTo>
                    <a:pt x="43940" y="812800"/>
                    <a:pt x="28730" y="806500"/>
                    <a:pt x="17515" y="795285"/>
                  </a:cubicBezTo>
                  <a:cubicBezTo>
                    <a:pt x="6300" y="784070"/>
                    <a:pt x="0" y="768860"/>
                    <a:pt x="0" y="753000"/>
                  </a:cubicBezTo>
                  <a:lnTo>
                    <a:pt x="0" y="59800"/>
                  </a:lnTo>
                  <a:cubicBezTo>
                    <a:pt x="0" y="43940"/>
                    <a:pt x="6300" y="28730"/>
                    <a:pt x="17515" y="17515"/>
                  </a:cubicBezTo>
                  <a:cubicBezTo>
                    <a:pt x="28730" y="6300"/>
                    <a:pt x="43940" y="0"/>
                    <a:pt x="59800" y="0"/>
                  </a:cubicBezTo>
                  <a:close/>
                </a:path>
              </a:pathLst>
            </a:custGeom>
            <a:solidFill>
              <a:srgbClr val="411B4D">
                <a:alpha val="42745"/>
              </a:srgbClr>
            </a:solidFill>
          </p:spPr>
        </p:sp>
        <p:sp>
          <p:nvSpPr>
            <p:cNvPr name="TextBox 11" id="11"/>
            <p:cNvSpPr txBox="true"/>
            <p:nvPr/>
          </p:nvSpPr>
          <p:spPr>
            <a:xfrm>
              <a:off x="0" y="-47625"/>
              <a:ext cx="1227513"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2930773" y="3494351"/>
            <a:ext cx="2163001" cy="828977"/>
            <a:chOff x="0" y="0"/>
            <a:chExt cx="569679" cy="218331"/>
          </a:xfrm>
        </p:grpSpPr>
        <p:sp>
          <p:nvSpPr>
            <p:cNvPr name="Freeform 13" id="13"/>
            <p:cNvSpPr/>
            <p:nvPr/>
          </p:nvSpPr>
          <p:spPr>
            <a:xfrm flipH="false" flipV="false" rot="0">
              <a:off x="0" y="0"/>
              <a:ext cx="569679" cy="218331"/>
            </a:xfrm>
            <a:custGeom>
              <a:avLst/>
              <a:gdLst/>
              <a:ahLst/>
              <a:cxnLst/>
              <a:rect r="r" b="b" t="t" l="l"/>
              <a:pathLst>
                <a:path h="218331" w="569679">
                  <a:moveTo>
                    <a:pt x="109166" y="0"/>
                  </a:moveTo>
                  <a:lnTo>
                    <a:pt x="460514" y="0"/>
                  </a:lnTo>
                  <a:cubicBezTo>
                    <a:pt x="489466" y="0"/>
                    <a:pt x="517233" y="11501"/>
                    <a:pt x="537706" y="31974"/>
                  </a:cubicBezTo>
                  <a:cubicBezTo>
                    <a:pt x="558178" y="52446"/>
                    <a:pt x="569679" y="80213"/>
                    <a:pt x="569679" y="109166"/>
                  </a:cubicBezTo>
                  <a:lnTo>
                    <a:pt x="569679" y="109166"/>
                  </a:lnTo>
                  <a:cubicBezTo>
                    <a:pt x="569679" y="138118"/>
                    <a:pt x="558178" y="165885"/>
                    <a:pt x="537706" y="186357"/>
                  </a:cubicBezTo>
                  <a:cubicBezTo>
                    <a:pt x="517233" y="206830"/>
                    <a:pt x="489466" y="218331"/>
                    <a:pt x="460514" y="218331"/>
                  </a:cubicBezTo>
                  <a:lnTo>
                    <a:pt x="109166" y="218331"/>
                  </a:lnTo>
                  <a:cubicBezTo>
                    <a:pt x="80213" y="218331"/>
                    <a:pt x="52446" y="206830"/>
                    <a:pt x="31974" y="186357"/>
                  </a:cubicBezTo>
                  <a:cubicBezTo>
                    <a:pt x="11501" y="165885"/>
                    <a:pt x="0" y="138118"/>
                    <a:pt x="0" y="109166"/>
                  </a:cubicBezTo>
                  <a:lnTo>
                    <a:pt x="0" y="109166"/>
                  </a:lnTo>
                  <a:cubicBezTo>
                    <a:pt x="0" y="80213"/>
                    <a:pt x="11501" y="52446"/>
                    <a:pt x="31974" y="31974"/>
                  </a:cubicBezTo>
                  <a:cubicBezTo>
                    <a:pt x="52446" y="11501"/>
                    <a:pt x="80213" y="0"/>
                    <a:pt x="109166" y="0"/>
                  </a:cubicBezTo>
                  <a:close/>
                </a:path>
              </a:pathLst>
            </a:custGeom>
            <a:solidFill>
              <a:srgbClr val="A16FAF"/>
            </a:solidFill>
          </p:spPr>
        </p:sp>
        <p:sp>
          <p:nvSpPr>
            <p:cNvPr name="TextBox 14" id="14"/>
            <p:cNvSpPr txBox="true"/>
            <p:nvPr/>
          </p:nvSpPr>
          <p:spPr>
            <a:xfrm>
              <a:off x="0" y="-47625"/>
              <a:ext cx="569679" cy="265956"/>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8062499" y="3494351"/>
            <a:ext cx="2163001" cy="828977"/>
            <a:chOff x="0" y="0"/>
            <a:chExt cx="569679" cy="218331"/>
          </a:xfrm>
        </p:grpSpPr>
        <p:sp>
          <p:nvSpPr>
            <p:cNvPr name="Freeform 16" id="16"/>
            <p:cNvSpPr/>
            <p:nvPr/>
          </p:nvSpPr>
          <p:spPr>
            <a:xfrm flipH="false" flipV="false" rot="0">
              <a:off x="0" y="0"/>
              <a:ext cx="569679" cy="218331"/>
            </a:xfrm>
            <a:custGeom>
              <a:avLst/>
              <a:gdLst/>
              <a:ahLst/>
              <a:cxnLst/>
              <a:rect r="r" b="b" t="t" l="l"/>
              <a:pathLst>
                <a:path h="218331" w="569679">
                  <a:moveTo>
                    <a:pt x="109166" y="0"/>
                  </a:moveTo>
                  <a:lnTo>
                    <a:pt x="460514" y="0"/>
                  </a:lnTo>
                  <a:cubicBezTo>
                    <a:pt x="489466" y="0"/>
                    <a:pt x="517233" y="11501"/>
                    <a:pt x="537706" y="31974"/>
                  </a:cubicBezTo>
                  <a:cubicBezTo>
                    <a:pt x="558178" y="52446"/>
                    <a:pt x="569679" y="80213"/>
                    <a:pt x="569679" y="109166"/>
                  </a:cubicBezTo>
                  <a:lnTo>
                    <a:pt x="569679" y="109166"/>
                  </a:lnTo>
                  <a:cubicBezTo>
                    <a:pt x="569679" y="138118"/>
                    <a:pt x="558178" y="165885"/>
                    <a:pt x="537706" y="186357"/>
                  </a:cubicBezTo>
                  <a:cubicBezTo>
                    <a:pt x="517233" y="206830"/>
                    <a:pt x="489466" y="218331"/>
                    <a:pt x="460514" y="218331"/>
                  </a:cubicBezTo>
                  <a:lnTo>
                    <a:pt x="109166" y="218331"/>
                  </a:lnTo>
                  <a:cubicBezTo>
                    <a:pt x="80213" y="218331"/>
                    <a:pt x="52446" y="206830"/>
                    <a:pt x="31974" y="186357"/>
                  </a:cubicBezTo>
                  <a:cubicBezTo>
                    <a:pt x="11501" y="165885"/>
                    <a:pt x="0" y="138118"/>
                    <a:pt x="0" y="109166"/>
                  </a:cubicBezTo>
                  <a:lnTo>
                    <a:pt x="0" y="109166"/>
                  </a:lnTo>
                  <a:cubicBezTo>
                    <a:pt x="0" y="80213"/>
                    <a:pt x="11501" y="52446"/>
                    <a:pt x="31974" y="31974"/>
                  </a:cubicBezTo>
                  <a:cubicBezTo>
                    <a:pt x="52446" y="11501"/>
                    <a:pt x="80213" y="0"/>
                    <a:pt x="109166" y="0"/>
                  </a:cubicBezTo>
                  <a:close/>
                </a:path>
              </a:pathLst>
            </a:custGeom>
            <a:solidFill>
              <a:srgbClr val="A16FAF"/>
            </a:solidFill>
          </p:spPr>
        </p:sp>
        <p:sp>
          <p:nvSpPr>
            <p:cNvPr name="TextBox 17" id="17"/>
            <p:cNvSpPr txBox="true"/>
            <p:nvPr/>
          </p:nvSpPr>
          <p:spPr>
            <a:xfrm>
              <a:off x="0" y="-47625"/>
              <a:ext cx="569679" cy="265956"/>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13194226" y="3494351"/>
            <a:ext cx="2163001" cy="828977"/>
            <a:chOff x="0" y="0"/>
            <a:chExt cx="569679" cy="218331"/>
          </a:xfrm>
        </p:grpSpPr>
        <p:sp>
          <p:nvSpPr>
            <p:cNvPr name="Freeform 19" id="19"/>
            <p:cNvSpPr/>
            <p:nvPr/>
          </p:nvSpPr>
          <p:spPr>
            <a:xfrm flipH="false" flipV="false" rot="0">
              <a:off x="0" y="0"/>
              <a:ext cx="569679" cy="218331"/>
            </a:xfrm>
            <a:custGeom>
              <a:avLst/>
              <a:gdLst/>
              <a:ahLst/>
              <a:cxnLst/>
              <a:rect r="r" b="b" t="t" l="l"/>
              <a:pathLst>
                <a:path h="218331" w="569679">
                  <a:moveTo>
                    <a:pt x="109166" y="0"/>
                  </a:moveTo>
                  <a:lnTo>
                    <a:pt x="460514" y="0"/>
                  </a:lnTo>
                  <a:cubicBezTo>
                    <a:pt x="489466" y="0"/>
                    <a:pt x="517233" y="11501"/>
                    <a:pt x="537706" y="31974"/>
                  </a:cubicBezTo>
                  <a:cubicBezTo>
                    <a:pt x="558178" y="52446"/>
                    <a:pt x="569679" y="80213"/>
                    <a:pt x="569679" y="109166"/>
                  </a:cubicBezTo>
                  <a:lnTo>
                    <a:pt x="569679" y="109166"/>
                  </a:lnTo>
                  <a:cubicBezTo>
                    <a:pt x="569679" y="138118"/>
                    <a:pt x="558178" y="165885"/>
                    <a:pt x="537706" y="186357"/>
                  </a:cubicBezTo>
                  <a:cubicBezTo>
                    <a:pt x="517233" y="206830"/>
                    <a:pt x="489466" y="218331"/>
                    <a:pt x="460514" y="218331"/>
                  </a:cubicBezTo>
                  <a:lnTo>
                    <a:pt x="109166" y="218331"/>
                  </a:lnTo>
                  <a:cubicBezTo>
                    <a:pt x="80213" y="218331"/>
                    <a:pt x="52446" y="206830"/>
                    <a:pt x="31974" y="186357"/>
                  </a:cubicBezTo>
                  <a:cubicBezTo>
                    <a:pt x="11501" y="165885"/>
                    <a:pt x="0" y="138118"/>
                    <a:pt x="0" y="109166"/>
                  </a:cubicBezTo>
                  <a:lnTo>
                    <a:pt x="0" y="109166"/>
                  </a:lnTo>
                  <a:cubicBezTo>
                    <a:pt x="0" y="80213"/>
                    <a:pt x="11501" y="52446"/>
                    <a:pt x="31974" y="31974"/>
                  </a:cubicBezTo>
                  <a:cubicBezTo>
                    <a:pt x="52446" y="11501"/>
                    <a:pt x="80213" y="0"/>
                    <a:pt x="109166" y="0"/>
                  </a:cubicBezTo>
                  <a:close/>
                </a:path>
              </a:pathLst>
            </a:custGeom>
            <a:solidFill>
              <a:srgbClr val="A16FAF"/>
            </a:solidFill>
          </p:spPr>
        </p:sp>
        <p:sp>
          <p:nvSpPr>
            <p:cNvPr name="TextBox 20" id="20"/>
            <p:cNvSpPr txBox="true"/>
            <p:nvPr/>
          </p:nvSpPr>
          <p:spPr>
            <a:xfrm>
              <a:off x="0" y="-47625"/>
              <a:ext cx="569679" cy="265956"/>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4952775" y="1157536"/>
            <a:ext cx="8382450" cy="1235076"/>
          </a:xfrm>
          <a:prstGeom prst="rect">
            <a:avLst/>
          </a:prstGeom>
        </p:spPr>
        <p:txBody>
          <a:bodyPr anchor="t" rtlCol="false" tIns="0" lIns="0" bIns="0" rIns="0">
            <a:spAutoFit/>
          </a:bodyPr>
          <a:lstStyle/>
          <a:p>
            <a:pPr algn="ctr" marL="0" indent="0" lvl="0">
              <a:lnSpc>
                <a:spcPts val="9099"/>
              </a:lnSpc>
              <a:spcBef>
                <a:spcPct val="0"/>
              </a:spcBef>
            </a:pPr>
            <a:r>
              <a:rPr lang="en-US" b="true" sz="6499" strike="noStrike" u="none">
                <a:solidFill>
                  <a:srgbClr val="FFFB94"/>
                </a:solidFill>
                <a:latin typeface="Akzidenz-Grotesk Heavy"/>
                <a:ea typeface="Akzidenz-Grotesk Heavy"/>
                <a:cs typeface="Akzidenz-Grotesk Heavy"/>
                <a:sym typeface="Akzidenz-Grotesk Heavy"/>
              </a:rPr>
              <a:t>PROJECT GOALS</a:t>
            </a:r>
          </a:p>
        </p:txBody>
      </p:sp>
      <p:sp>
        <p:nvSpPr>
          <p:cNvPr name="TextBox 22" id="22"/>
          <p:cNvSpPr txBox="true"/>
          <p:nvPr/>
        </p:nvSpPr>
        <p:spPr>
          <a:xfrm rot="0">
            <a:off x="2114206" y="4525560"/>
            <a:ext cx="3796136" cy="763268"/>
          </a:xfrm>
          <a:prstGeom prst="rect">
            <a:avLst/>
          </a:prstGeom>
        </p:spPr>
        <p:txBody>
          <a:bodyPr anchor="t" rtlCol="false" tIns="0" lIns="0" bIns="0" rIns="0">
            <a:spAutoFit/>
          </a:bodyPr>
          <a:lstStyle/>
          <a:p>
            <a:pPr algn="ctr">
              <a:lnSpc>
                <a:spcPts val="3080"/>
              </a:lnSpc>
            </a:pPr>
            <a:r>
              <a:rPr lang="en-US" sz="2200">
                <a:solidFill>
                  <a:srgbClr val="D9D9D9"/>
                </a:solidFill>
                <a:latin typeface="Aileron"/>
                <a:ea typeface="Aileron"/>
                <a:cs typeface="Aileron"/>
                <a:sym typeface="Aileron"/>
              </a:rPr>
              <a:t>Collecting the data , Pre-Processing and Analyzing</a:t>
            </a:r>
          </a:p>
        </p:txBody>
      </p:sp>
      <p:sp>
        <p:nvSpPr>
          <p:cNvPr name="TextBox 23" id="23"/>
          <p:cNvSpPr txBox="true"/>
          <p:nvPr/>
        </p:nvSpPr>
        <p:spPr>
          <a:xfrm rot="0">
            <a:off x="3192547" y="3594515"/>
            <a:ext cx="1639453" cy="523874"/>
          </a:xfrm>
          <a:prstGeom prst="rect">
            <a:avLst/>
          </a:prstGeom>
        </p:spPr>
        <p:txBody>
          <a:bodyPr anchor="t" rtlCol="false" tIns="0" lIns="0" bIns="0" rIns="0">
            <a:spAutoFit/>
          </a:bodyPr>
          <a:lstStyle/>
          <a:p>
            <a:pPr algn="ctr">
              <a:lnSpc>
                <a:spcPts val="4200"/>
              </a:lnSpc>
            </a:pPr>
            <a:r>
              <a:rPr lang="en-US" sz="3000" b="true">
                <a:solidFill>
                  <a:srgbClr val="FFFFFF"/>
                </a:solidFill>
                <a:latin typeface="Aileron Heavy"/>
                <a:ea typeface="Aileron Heavy"/>
                <a:cs typeface="Aileron Heavy"/>
                <a:sym typeface="Aileron Heavy"/>
              </a:rPr>
              <a:t>Goal 1</a:t>
            </a:r>
          </a:p>
        </p:txBody>
      </p:sp>
      <p:sp>
        <p:nvSpPr>
          <p:cNvPr name="TextBox 24" id="24"/>
          <p:cNvSpPr txBox="true"/>
          <p:nvPr/>
        </p:nvSpPr>
        <p:spPr>
          <a:xfrm rot="0">
            <a:off x="8324273" y="3594515"/>
            <a:ext cx="1639453" cy="523874"/>
          </a:xfrm>
          <a:prstGeom prst="rect">
            <a:avLst/>
          </a:prstGeom>
        </p:spPr>
        <p:txBody>
          <a:bodyPr anchor="t" rtlCol="false" tIns="0" lIns="0" bIns="0" rIns="0">
            <a:spAutoFit/>
          </a:bodyPr>
          <a:lstStyle/>
          <a:p>
            <a:pPr algn="ctr">
              <a:lnSpc>
                <a:spcPts val="4200"/>
              </a:lnSpc>
            </a:pPr>
            <a:r>
              <a:rPr lang="en-US" sz="3000" b="true">
                <a:solidFill>
                  <a:srgbClr val="FFFFFF"/>
                </a:solidFill>
                <a:latin typeface="Aileron Heavy"/>
                <a:ea typeface="Aileron Heavy"/>
                <a:cs typeface="Aileron Heavy"/>
                <a:sym typeface="Aileron Heavy"/>
              </a:rPr>
              <a:t>Goal 2</a:t>
            </a:r>
          </a:p>
        </p:txBody>
      </p:sp>
      <p:sp>
        <p:nvSpPr>
          <p:cNvPr name="TextBox 25" id="25"/>
          <p:cNvSpPr txBox="true"/>
          <p:nvPr/>
        </p:nvSpPr>
        <p:spPr>
          <a:xfrm rot="0">
            <a:off x="13456000" y="3594515"/>
            <a:ext cx="1639453" cy="523874"/>
          </a:xfrm>
          <a:prstGeom prst="rect">
            <a:avLst/>
          </a:prstGeom>
        </p:spPr>
        <p:txBody>
          <a:bodyPr anchor="t" rtlCol="false" tIns="0" lIns="0" bIns="0" rIns="0">
            <a:spAutoFit/>
          </a:bodyPr>
          <a:lstStyle/>
          <a:p>
            <a:pPr algn="ctr">
              <a:lnSpc>
                <a:spcPts val="4200"/>
              </a:lnSpc>
            </a:pPr>
            <a:r>
              <a:rPr lang="en-US" sz="3000" b="true">
                <a:solidFill>
                  <a:srgbClr val="FFFFFF"/>
                </a:solidFill>
                <a:latin typeface="Aileron Heavy"/>
                <a:ea typeface="Aileron Heavy"/>
                <a:cs typeface="Aileron Heavy"/>
                <a:sym typeface="Aileron Heavy"/>
              </a:rPr>
              <a:t>Goal 3</a:t>
            </a:r>
          </a:p>
        </p:txBody>
      </p:sp>
      <p:sp>
        <p:nvSpPr>
          <p:cNvPr name="Freeform 26" id="26"/>
          <p:cNvSpPr/>
          <p:nvPr/>
        </p:nvSpPr>
        <p:spPr>
          <a:xfrm flipH="false" flipV="true" rot="0">
            <a:off x="-6286500" y="0"/>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7259300" y="6259378"/>
            <a:ext cx="7315200" cy="4007391"/>
          </a:xfrm>
          <a:custGeom>
            <a:avLst/>
            <a:gdLst/>
            <a:ahLst/>
            <a:cxnLst/>
            <a:rect r="r" b="b" t="t" l="l"/>
            <a:pathLst>
              <a:path h="4007391" w="7315200">
                <a:moveTo>
                  <a:pt x="0" y="0"/>
                </a:moveTo>
                <a:lnTo>
                  <a:pt x="7315200" y="0"/>
                </a:lnTo>
                <a:lnTo>
                  <a:pt x="7315200" y="4007392"/>
                </a:lnTo>
                <a:lnTo>
                  <a:pt x="0" y="4007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7245932" y="4525560"/>
            <a:ext cx="3796136" cy="372743"/>
          </a:xfrm>
          <a:prstGeom prst="rect">
            <a:avLst/>
          </a:prstGeom>
        </p:spPr>
        <p:txBody>
          <a:bodyPr anchor="t" rtlCol="false" tIns="0" lIns="0" bIns="0" rIns="0">
            <a:spAutoFit/>
          </a:bodyPr>
          <a:lstStyle/>
          <a:p>
            <a:pPr algn="ctr">
              <a:lnSpc>
                <a:spcPts val="3080"/>
              </a:lnSpc>
            </a:pPr>
            <a:r>
              <a:rPr lang="en-US" sz="2200">
                <a:solidFill>
                  <a:srgbClr val="D9D9D9"/>
                </a:solidFill>
                <a:latin typeface="Aileron"/>
                <a:ea typeface="Aileron"/>
                <a:cs typeface="Aileron"/>
                <a:sym typeface="Aileron"/>
              </a:rPr>
              <a:t>EDA and Visualization of Data</a:t>
            </a:r>
          </a:p>
        </p:txBody>
      </p:sp>
      <p:sp>
        <p:nvSpPr>
          <p:cNvPr name="TextBox 29" id="29"/>
          <p:cNvSpPr txBox="true"/>
          <p:nvPr/>
        </p:nvSpPr>
        <p:spPr>
          <a:xfrm rot="0">
            <a:off x="12377658" y="4525560"/>
            <a:ext cx="3796136" cy="763268"/>
          </a:xfrm>
          <a:prstGeom prst="rect">
            <a:avLst/>
          </a:prstGeom>
        </p:spPr>
        <p:txBody>
          <a:bodyPr anchor="t" rtlCol="false" tIns="0" lIns="0" bIns="0" rIns="0">
            <a:spAutoFit/>
          </a:bodyPr>
          <a:lstStyle/>
          <a:p>
            <a:pPr algn="ctr">
              <a:lnSpc>
                <a:spcPts val="3080"/>
              </a:lnSpc>
            </a:pPr>
            <a:r>
              <a:rPr lang="en-US" sz="2200">
                <a:solidFill>
                  <a:srgbClr val="D9D9D9"/>
                </a:solidFill>
                <a:latin typeface="Aileron"/>
                <a:ea typeface="Aileron"/>
                <a:cs typeface="Aileron"/>
                <a:sym typeface="Aileron"/>
              </a:rPr>
              <a:t>Model Training and Implementation</a:t>
            </a:r>
          </a:p>
        </p:txBody>
      </p:sp>
      <p:sp>
        <p:nvSpPr>
          <p:cNvPr name="Freeform 30" id="30"/>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5"/>
            <a:stretch>
              <a:fillRect l="0" t="0" r="0" b="0"/>
            </a:stretch>
          </a:blipFill>
        </p:spPr>
      </p:sp>
      <p:grpSp>
        <p:nvGrpSpPr>
          <p:cNvPr name="Group 31" id="31"/>
          <p:cNvGrpSpPr/>
          <p:nvPr/>
        </p:nvGrpSpPr>
        <p:grpSpPr>
          <a:xfrm rot="0">
            <a:off x="6813643" y="6720024"/>
            <a:ext cx="4660715" cy="3086100"/>
            <a:chOff x="0" y="0"/>
            <a:chExt cx="1227513" cy="812800"/>
          </a:xfrm>
        </p:grpSpPr>
        <p:sp>
          <p:nvSpPr>
            <p:cNvPr name="Freeform 32" id="32"/>
            <p:cNvSpPr/>
            <p:nvPr/>
          </p:nvSpPr>
          <p:spPr>
            <a:xfrm flipH="false" flipV="false" rot="0">
              <a:off x="0" y="0"/>
              <a:ext cx="1227513" cy="812800"/>
            </a:xfrm>
            <a:custGeom>
              <a:avLst/>
              <a:gdLst/>
              <a:ahLst/>
              <a:cxnLst/>
              <a:rect r="r" b="b" t="t" l="l"/>
              <a:pathLst>
                <a:path h="812800" w="1227513">
                  <a:moveTo>
                    <a:pt x="59800" y="0"/>
                  </a:moveTo>
                  <a:lnTo>
                    <a:pt x="1167714" y="0"/>
                  </a:lnTo>
                  <a:cubicBezTo>
                    <a:pt x="1200740" y="0"/>
                    <a:pt x="1227513" y="26773"/>
                    <a:pt x="1227513" y="59800"/>
                  </a:cubicBezTo>
                  <a:lnTo>
                    <a:pt x="1227513" y="753000"/>
                  </a:lnTo>
                  <a:cubicBezTo>
                    <a:pt x="1227513" y="768860"/>
                    <a:pt x="1221213" y="784070"/>
                    <a:pt x="1209998" y="795285"/>
                  </a:cubicBezTo>
                  <a:cubicBezTo>
                    <a:pt x="1198784" y="806500"/>
                    <a:pt x="1183574" y="812800"/>
                    <a:pt x="1167714" y="812800"/>
                  </a:cubicBezTo>
                  <a:lnTo>
                    <a:pt x="59800" y="812800"/>
                  </a:lnTo>
                  <a:cubicBezTo>
                    <a:pt x="43940" y="812800"/>
                    <a:pt x="28730" y="806500"/>
                    <a:pt x="17515" y="795285"/>
                  </a:cubicBezTo>
                  <a:cubicBezTo>
                    <a:pt x="6300" y="784070"/>
                    <a:pt x="0" y="768860"/>
                    <a:pt x="0" y="753000"/>
                  </a:cubicBezTo>
                  <a:lnTo>
                    <a:pt x="0" y="59800"/>
                  </a:lnTo>
                  <a:cubicBezTo>
                    <a:pt x="0" y="43940"/>
                    <a:pt x="6300" y="28730"/>
                    <a:pt x="17515" y="17515"/>
                  </a:cubicBezTo>
                  <a:cubicBezTo>
                    <a:pt x="28730" y="6300"/>
                    <a:pt x="43940" y="0"/>
                    <a:pt x="59800" y="0"/>
                  </a:cubicBezTo>
                  <a:close/>
                </a:path>
              </a:pathLst>
            </a:custGeom>
            <a:solidFill>
              <a:srgbClr val="411B4D">
                <a:alpha val="42745"/>
              </a:srgbClr>
            </a:solidFill>
          </p:spPr>
        </p:sp>
        <p:sp>
          <p:nvSpPr>
            <p:cNvPr name="TextBox 33" id="33"/>
            <p:cNvSpPr txBox="true"/>
            <p:nvPr/>
          </p:nvSpPr>
          <p:spPr>
            <a:xfrm>
              <a:off x="0" y="-47625"/>
              <a:ext cx="1227513" cy="860425"/>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0">
            <a:off x="8062499" y="7310609"/>
            <a:ext cx="2163001" cy="828977"/>
            <a:chOff x="0" y="0"/>
            <a:chExt cx="569679" cy="218331"/>
          </a:xfrm>
        </p:grpSpPr>
        <p:sp>
          <p:nvSpPr>
            <p:cNvPr name="Freeform 35" id="35"/>
            <p:cNvSpPr/>
            <p:nvPr/>
          </p:nvSpPr>
          <p:spPr>
            <a:xfrm flipH="false" flipV="false" rot="0">
              <a:off x="0" y="0"/>
              <a:ext cx="569679" cy="218331"/>
            </a:xfrm>
            <a:custGeom>
              <a:avLst/>
              <a:gdLst/>
              <a:ahLst/>
              <a:cxnLst/>
              <a:rect r="r" b="b" t="t" l="l"/>
              <a:pathLst>
                <a:path h="218331" w="569679">
                  <a:moveTo>
                    <a:pt x="109166" y="0"/>
                  </a:moveTo>
                  <a:lnTo>
                    <a:pt x="460514" y="0"/>
                  </a:lnTo>
                  <a:cubicBezTo>
                    <a:pt x="489466" y="0"/>
                    <a:pt x="517233" y="11501"/>
                    <a:pt x="537706" y="31974"/>
                  </a:cubicBezTo>
                  <a:cubicBezTo>
                    <a:pt x="558178" y="52446"/>
                    <a:pt x="569679" y="80213"/>
                    <a:pt x="569679" y="109166"/>
                  </a:cubicBezTo>
                  <a:lnTo>
                    <a:pt x="569679" y="109166"/>
                  </a:lnTo>
                  <a:cubicBezTo>
                    <a:pt x="569679" y="138118"/>
                    <a:pt x="558178" y="165885"/>
                    <a:pt x="537706" y="186357"/>
                  </a:cubicBezTo>
                  <a:cubicBezTo>
                    <a:pt x="517233" y="206830"/>
                    <a:pt x="489466" y="218331"/>
                    <a:pt x="460514" y="218331"/>
                  </a:cubicBezTo>
                  <a:lnTo>
                    <a:pt x="109166" y="218331"/>
                  </a:lnTo>
                  <a:cubicBezTo>
                    <a:pt x="80213" y="218331"/>
                    <a:pt x="52446" y="206830"/>
                    <a:pt x="31974" y="186357"/>
                  </a:cubicBezTo>
                  <a:cubicBezTo>
                    <a:pt x="11501" y="165885"/>
                    <a:pt x="0" y="138118"/>
                    <a:pt x="0" y="109166"/>
                  </a:cubicBezTo>
                  <a:lnTo>
                    <a:pt x="0" y="109166"/>
                  </a:lnTo>
                  <a:cubicBezTo>
                    <a:pt x="0" y="80213"/>
                    <a:pt x="11501" y="52446"/>
                    <a:pt x="31974" y="31974"/>
                  </a:cubicBezTo>
                  <a:cubicBezTo>
                    <a:pt x="52446" y="11501"/>
                    <a:pt x="80213" y="0"/>
                    <a:pt x="109166" y="0"/>
                  </a:cubicBezTo>
                  <a:close/>
                </a:path>
              </a:pathLst>
            </a:custGeom>
            <a:solidFill>
              <a:srgbClr val="A16FAF"/>
            </a:solidFill>
          </p:spPr>
        </p:sp>
        <p:sp>
          <p:nvSpPr>
            <p:cNvPr name="TextBox 36" id="36"/>
            <p:cNvSpPr txBox="true"/>
            <p:nvPr/>
          </p:nvSpPr>
          <p:spPr>
            <a:xfrm>
              <a:off x="0" y="-47625"/>
              <a:ext cx="569679" cy="265956"/>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0">
            <a:off x="8324273" y="7410773"/>
            <a:ext cx="1639453" cy="523874"/>
          </a:xfrm>
          <a:prstGeom prst="rect">
            <a:avLst/>
          </a:prstGeom>
        </p:spPr>
        <p:txBody>
          <a:bodyPr anchor="t" rtlCol="false" tIns="0" lIns="0" bIns="0" rIns="0">
            <a:spAutoFit/>
          </a:bodyPr>
          <a:lstStyle/>
          <a:p>
            <a:pPr algn="ctr">
              <a:lnSpc>
                <a:spcPts val="4200"/>
              </a:lnSpc>
            </a:pPr>
            <a:r>
              <a:rPr lang="en-US" sz="3000" b="true">
                <a:solidFill>
                  <a:srgbClr val="FFFFFF"/>
                </a:solidFill>
                <a:latin typeface="Aileron Heavy"/>
                <a:ea typeface="Aileron Heavy"/>
                <a:cs typeface="Aileron Heavy"/>
                <a:sym typeface="Aileron Heavy"/>
              </a:rPr>
              <a:t>Goal 4</a:t>
            </a:r>
          </a:p>
        </p:txBody>
      </p:sp>
      <p:sp>
        <p:nvSpPr>
          <p:cNvPr name="TextBox 38" id="38"/>
          <p:cNvSpPr txBox="true"/>
          <p:nvPr/>
        </p:nvSpPr>
        <p:spPr>
          <a:xfrm rot="0">
            <a:off x="7245932" y="8341817"/>
            <a:ext cx="3796136" cy="763268"/>
          </a:xfrm>
          <a:prstGeom prst="rect">
            <a:avLst/>
          </a:prstGeom>
        </p:spPr>
        <p:txBody>
          <a:bodyPr anchor="t" rtlCol="false" tIns="0" lIns="0" bIns="0" rIns="0">
            <a:spAutoFit/>
          </a:bodyPr>
          <a:lstStyle/>
          <a:p>
            <a:pPr algn="ctr">
              <a:lnSpc>
                <a:spcPts val="3080"/>
              </a:lnSpc>
            </a:pPr>
            <a:r>
              <a:rPr lang="en-US" sz="2200">
                <a:solidFill>
                  <a:srgbClr val="D9D9D9"/>
                </a:solidFill>
                <a:latin typeface="Aileron"/>
                <a:ea typeface="Aileron"/>
                <a:cs typeface="Aileron"/>
                <a:sym typeface="Aileron"/>
              </a:rPr>
              <a:t>Model Deployment Using Streamlit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267287" y="1028700"/>
            <a:ext cx="5005507" cy="6922974"/>
            <a:chOff x="0" y="0"/>
            <a:chExt cx="1143502" cy="1581545"/>
          </a:xfrm>
        </p:grpSpPr>
        <p:sp>
          <p:nvSpPr>
            <p:cNvPr name="Freeform 4" id="4"/>
            <p:cNvSpPr/>
            <p:nvPr/>
          </p:nvSpPr>
          <p:spPr>
            <a:xfrm flipH="false" flipV="false" rot="0">
              <a:off x="0" y="0"/>
              <a:ext cx="1143502" cy="1581545"/>
            </a:xfrm>
            <a:custGeom>
              <a:avLst/>
              <a:gdLst/>
              <a:ahLst/>
              <a:cxnLst/>
              <a:rect r="r" b="b" t="t" l="l"/>
              <a:pathLst>
                <a:path h="1581545" w="1143502">
                  <a:moveTo>
                    <a:pt x="23200" y="0"/>
                  </a:moveTo>
                  <a:lnTo>
                    <a:pt x="1120302" y="0"/>
                  </a:lnTo>
                  <a:cubicBezTo>
                    <a:pt x="1133115" y="0"/>
                    <a:pt x="1143502" y="10387"/>
                    <a:pt x="1143502" y="23200"/>
                  </a:cubicBezTo>
                  <a:lnTo>
                    <a:pt x="1143502" y="1558345"/>
                  </a:lnTo>
                  <a:cubicBezTo>
                    <a:pt x="1143502" y="1571158"/>
                    <a:pt x="1133115" y="1581545"/>
                    <a:pt x="1120302" y="1581545"/>
                  </a:cubicBezTo>
                  <a:lnTo>
                    <a:pt x="23200" y="1581545"/>
                  </a:lnTo>
                  <a:cubicBezTo>
                    <a:pt x="10387" y="1581545"/>
                    <a:pt x="0" y="1571158"/>
                    <a:pt x="0" y="1558345"/>
                  </a:cubicBezTo>
                  <a:lnTo>
                    <a:pt x="0" y="23200"/>
                  </a:lnTo>
                  <a:cubicBezTo>
                    <a:pt x="0" y="10387"/>
                    <a:pt x="10387" y="0"/>
                    <a:pt x="23200" y="0"/>
                  </a:cubicBezTo>
                  <a:close/>
                </a:path>
              </a:pathLst>
            </a:custGeom>
            <a:blipFill>
              <a:blip r:embed="rId3"/>
              <a:stretch>
                <a:fillRect l="-53990" t="0" r="-53990" b="0"/>
              </a:stretch>
            </a:blipFill>
          </p:spPr>
        </p:sp>
      </p:grpSp>
      <p:grpSp>
        <p:nvGrpSpPr>
          <p:cNvPr name="Group 5" id="5"/>
          <p:cNvGrpSpPr/>
          <p:nvPr/>
        </p:nvGrpSpPr>
        <p:grpSpPr>
          <a:xfrm rot="0">
            <a:off x="2015206" y="8248409"/>
            <a:ext cx="14257589" cy="1009891"/>
            <a:chOff x="0" y="0"/>
            <a:chExt cx="3755085" cy="265979"/>
          </a:xfrm>
        </p:grpSpPr>
        <p:sp>
          <p:nvSpPr>
            <p:cNvPr name="Freeform 6" id="6"/>
            <p:cNvSpPr/>
            <p:nvPr/>
          </p:nvSpPr>
          <p:spPr>
            <a:xfrm flipH="false" flipV="false" rot="0">
              <a:off x="0" y="0"/>
              <a:ext cx="3755085" cy="265979"/>
            </a:xfrm>
            <a:custGeom>
              <a:avLst/>
              <a:gdLst/>
              <a:ahLst/>
              <a:cxnLst/>
              <a:rect r="r" b="b" t="t" l="l"/>
              <a:pathLst>
                <a:path h="265979" w="3755085">
                  <a:moveTo>
                    <a:pt x="14118" y="0"/>
                  </a:moveTo>
                  <a:lnTo>
                    <a:pt x="3740967" y="0"/>
                  </a:lnTo>
                  <a:cubicBezTo>
                    <a:pt x="3748764" y="0"/>
                    <a:pt x="3755085" y="6321"/>
                    <a:pt x="3755085" y="14118"/>
                  </a:cubicBezTo>
                  <a:lnTo>
                    <a:pt x="3755085" y="251861"/>
                  </a:lnTo>
                  <a:cubicBezTo>
                    <a:pt x="3755085" y="255606"/>
                    <a:pt x="3753598" y="259197"/>
                    <a:pt x="3750950" y="261844"/>
                  </a:cubicBezTo>
                  <a:cubicBezTo>
                    <a:pt x="3748302" y="264492"/>
                    <a:pt x="3744711" y="265979"/>
                    <a:pt x="3740967" y="265979"/>
                  </a:cubicBezTo>
                  <a:lnTo>
                    <a:pt x="14118" y="265979"/>
                  </a:lnTo>
                  <a:cubicBezTo>
                    <a:pt x="10374" y="265979"/>
                    <a:pt x="6783" y="264492"/>
                    <a:pt x="4135" y="261844"/>
                  </a:cubicBezTo>
                  <a:cubicBezTo>
                    <a:pt x="1487" y="259197"/>
                    <a:pt x="0" y="255606"/>
                    <a:pt x="0" y="251861"/>
                  </a:cubicBezTo>
                  <a:lnTo>
                    <a:pt x="0" y="14118"/>
                  </a:lnTo>
                  <a:cubicBezTo>
                    <a:pt x="0" y="10374"/>
                    <a:pt x="1487" y="6783"/>
                    <a:pt x="4135" y="4135"/>
                  </a:cubicBezTo>
                  <a:cubicBezTo>
                    <a:pt x="6783" y="1487"/>
                    <a:pt x="10374" y="0"/>
                    <a:pt x="14118" y="0"/>
                  </a:cubicBezTo>
                  <a:close/>
                </a:path>
              </a:pathLst>
            </a:custGeom>
            <a:solidFill>
              <a:srgbClr val="A16FAF">
                <a:alpha val="22745"/>
              </a:srgbClr>
            </a:solidFill>
          </p:spPr>
        </p:sp>
        <p:sp>
          <p:nvSpPr>
            <p:cNvPr name="TextBox 7" id="7"/>
            <p:cNvSpPr txBox="true"/>
            <p:nvPr/>
          </p:nvSpPr>
          <p:spPr>
            <a:xfrm>
              <a:off x="0" y="-47625"/>
              <a:ext cx="3755085" cy="313604"/>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8936869" y="2495021"/>
            <a:ext cx="1450086" cy="1450086"/>
          </a:xfrm>
          <a:custGeom>
            <a:avLst/>
            <a:gdLst/>
            <a:ahLst/>
            <a:cxnLst/>
            <a:rect r="r" b="b" t="t" l="l"/>
            <a:pathLst>
              <a:path h="1450086" w="1450086">
                <a:moveTo>
                  <a:pt x="0" y="0"/>
                </a:moveTo>
                <a:lnTo>
                  <a:pt x="1450085" y="0"/>
                </a:lnTo>
                <a:lnTo>
                  <a:pt x="1450085" y="1450086"/>
                </a:lnTo>
                <a:lnTo>
                  <a:pt x="0" y="1450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286500" y="6230825"/>
            <a:ext cx="7315200" cy="4007391"/>
          </a:xfrm>
          <a:custGeom>
            <a:avLst/>
            <a:gdLst/>
            <a:ahLst/>
            <a:cxnLst/>
            <a:rect r="r" b="b" t="t" l="l"/>
            <a:pathLst>
              <a:path h="4007391" w="7315200">
                <a:moveTo>
                  <a:pt x="0" y="0"/>
                </a:moveTo>
                <a:lnTo>
                  <a:pt x="7315200" y="0"/>
                </a:lnTo>
                <a:lnTo>
                  <a:pt x="7315200" y="4007392"/>
                </a:lnTo>
                <a:lnTo>
                  <a:pt x="0" y="40073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0">
            <a:off x="17259300" y="0"/>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1" id="11"/>
          <p:cNvSpPr/>
          <p:nvPr/>
        </p:nvSpPr>
        <p:spPr>
          <a:xfrm flipH="false" flipV="false" rot="0">
            <a:off x="11592450" y="1379692"/>
            <a:ext cx="2758520" cy="880787"/>
          </a:xfrm>
          <a:custGeom>
            <a:avLst/>
            <a:gdLst/>
            <a:ahLst/>
            <a:cxnLst/>
            <a:rect r="r" b="b" t="t" l="l"/>
            <a:pathLst>
              <a:path h="880787" w="2758520">
                <a:moveTo>
                  <a:pt x="0" y="0"/>
                </a:moveTo>
                <a:lnTo>
                  <a:pt x="2758520" y="0"/>
                </a:lnTo>
                <a:lnTo>
                  <a:pt x="2758520" y="880787"/>
                </a:lnTo>
                <a:lnTo>
                  <a:pt x="0" y="8807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12"/>
            <a:stretch>
              <a:fillRect l="0" t="0" r="0" b="0"/>
            </a:stretch>
          </a:blipFill>
        </p:spPr>
      </p:sp>
      <p:sp>
        <p:nvSpPr>
          <p:cNvPr name="TextBox 13" id="13"/>
          <p:cNvSpPr txBox="true"/>
          <p:nvPr/>
        </p:nvSpPr>
        <p:spPr>
          <a:xfrm rot="0">
            <a:off x="2015206" y="3950241"/>
            <a:ext cx="8371749" cy="3936998"/>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FFEBFB"/>
                </a:solidFill>
                <a:latin typeface="Aileron"/>
                <a:ea typeface="Aileron"/>
                <a:cs typeface="Aileron"/>
                <a:sym typeface="Aileron"/>
              </a:rPr>
              <a:t>Climate change is a serious global problem caused by rising temperatures, increasing CO₂ emissions, and environmental damage. It leads to extreme weather, melting ice caps, and rising sea levels. Using data analysis and machine learning, we can study past climate patterns, predict future changes, and find effective solutions. This project aims to use data-driven insights to understand climate trends and suggest sustainable ways to reduce its impact.</a:t>
            </a:r>
          </a:p>
        </p:txBody>
      </p:sp>
      <p:sp>
        <p:nvSpPr>
          <p:cNvPr name="TextBox 14" id="14"/>
          <p:cNvSpPr txBox="true"/>
          <p:nvPr/>
        </p:nvSpPr>
        <p:spPr>
          <a:xfrm rot="0">
            <a:off x="2015206" y="2710031"/>
            <a:ext cx="6921663" cy="1235076"/>
          </a:xfrm>
          <a:prstGeom prst="rect">
            <a:avLst/>
          </a:prstGeom>
        </p:spPr>
        <p:txBody>
          <a:bodyPr anchor="t" rtlCol="false" tIns="0" lIns="0" bIns="0" rIns="0">
            <a:spAutoFit/>
          </a:bodyPr>
          <a:lstStyle/>
          <a:p>
            <a:pPr algn="l" marL="0" indent="0" lvl="0">
              <a:lnSpc>
                <a:spcPts val="9099"/>
              </a:lnSpc>
              <a:spcBef>
                <a:spcPct val="0"/>
              </a:spcBef>
            </a:pPr>
            <a:r>
              <a:rPr lang="en-US" b="true" sz="6499" strike="noStrike" u="none">
                <a:solidFill>
                  <a:srgbClr val="FFFFFF"/>
                </a:solidFill>
                <a:latin typeface="Akzidenz-Grotesk Heavy"/>
                <a:ea typeface="Akzidenz-Grotesk Heavy"/>
                <a:cs typeface="Akzidenz-Grotesk Heavy"/>
                <a:sym typeface="Akzidenz-Grotesk Heavy"/>
              </a:rPr>
              <a:t>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2865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7259300" y="0"/>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15206" y="2507879"/>
            <a:ext cx="7794162" cy="1310641"/>
          </a:xfrm>
          <a:prstGeom prst="rect">
            <a:avLst/>
          </a:prstGeom>
        </p:spPr>
        <p:txBody>
          <a:bodyPr anchor="t" rtlCol="false" tIns="0" lIns="0" bIns="0" rIns="0">
            <a:spAutoFit/>
          </a:bodyPr>
          <a:lstStyle/>
          <a:p>
            <a:pPr algn="ctr" marL="0" indent="0" lvl="0">
              <a:lnSpc>
                <a:spcPts val="9659"/>
              </a:lnSpc>
              <a:spcBef>
                <a:spcPct val="0"/>
              </a:spcBef>
            </a:pPr>
            <a:r>
              <a:rPr lang="en-US" b="true" sz="6899" strike="noStrike" u="none">
                <a:solidFill>
                  <a:srgbClr val="FFFB94"/>
                </a:solidFill>
                <a:latin typeface="Akzidenz-Grotesk Heavy"/>
                <a:ea typeface="Akzidenz-Grotesk Heavy"/>
                <a:cs typeface="Akzidenz-Grotesk Heavy"/>
                <a:sym typeface="Akzidenz-Grotesk Heavy"/>
              </a:rPr>
              <a:t>METHODOLOGY</a:t>
            </a:r>
          </a:p>
        </p:txBody>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5"/>
            <a:stretch>
              <a:fillRect l="0" t="0" r="0" b="0"/>
            </a:stretch>
          </a:blipFill>
        </p:spPr>
      </p:sp>
      <p:sp>
        <p:nvSpPr>
          <p:cNvPr name="TextBox 7" id="7"/>
          <p:cNvSpPr txBox="true"/>
          <p:nvPr/>
        </p:nvSpPr>
        <p:spPr>
          <a:xfrm rot="0">
            <a:off x="2015206" y="3940716"/>
            <a:ext cx="11459337" cy="5977196"/>
          </a:xfrm>
          <a:prstGeom prst="rect">
            <a:avLst/>
          </a:prstGeom>
        </p:spPr>
        <p:txBody>
          <a:bodyPr anchor="t" rtlCol="false" tIns="0" lIns="0" bIns="0" rIns="0">
            <a:spAutoFit/>
          </a:bodyPr>
          <a:lstStyle/>
          <a:p>
            <a:pPr algn="just" marL="738835" indent="-369417" lvl="1">
              <a:lnSpc>
                <a:spcPts val="4790"/>
              </a:lnSpc>
              <a:buFont typeface="Arial"/>
              <a:buChar char="•"/>
            </a:pPr>
            <a:r>
              <a:rPr lang="en-US" sz="3422">
                <a:solidFill>
                  <a:srgbClr val="FFEBFB"/>
                </a:solidFill>
                <a:latin typeface="Aileron"/>
                <a:ea typeface="Aileron"/>
                <a:cs typeface="Aileron"/>
                <a:sym typeface="Aileron"/>
              </a:rPr>
              <a:t>Software:</a:t>
            </a:r>
          </a:p>
          <a:p>
            <a:pPr algn="just" marL="1477669" indent="-492556" lvl="2">
              <a:lnSpc>
                <a:spcPts val="4790"/>
              </a:lnSpc>
              <a:buFont typeface="Arial"/>
              <a:buChar char="⚬"/>
            </a:pPr>
            <a:r>
              <a:rPr lang="en-US" sz="3422">
                <a:solidFill>
                  <a:srgbClr val="FFEBFB"/>
                </a:solidFill>
                <a:latin typeface="Aileron"/>
                <a:ea typeface="Aileron"/>
                <a:cs typeface="Aileron"/>
                <a:sym typeface="Aileron"/>
              </a:rPr>
              <a:t>Python environment with required libraries (Pandas, NumPy, Matplotlib, Seaborn, Streamlit, Scikit-learn)</a:t>
            </a:r>
          </a:p>
          <a:p>
            <a:pPr algn="just" marL="1477669" indent="-492556" lvl="2">
              <a:lnSpc>
                <a:spcPts val="4790"/>
              </a:lnSpc>
              <a:buFont typeface="Arial"/>
              <a:buChar char="⚬"/>
            </a:pPr>
            <a:r>
              <a:rPr lang="en-US" sz="3422">
                <a:solidFill>
                  <a:srgbClr val="FFEBFB"/>
                </a:solidFill>
                <a:latin typeface="Aileron"/>
                <a:ea typeface="Aileron"/>
                <a:cs typeface="Aileron"/>
                <a:sym typeface="Aileron"/>
              </a:rPr>
              <a:t>Jupyter</a:t>
            </a:r>
          </a:p>
          <a:p>
            <a:pPr algn="just" marL="738835" indent="-369417" lvl="1">
              <a:lnSpc>
                <a:spcPts val="4790"/>
              </a:lnSpc>
              <a:buFont typeface="Arial"/>
              <a:buChar char="•"/>
            </a:pPr>
            <a:r>
              <a:rPr lang="en-US" sz="3422">
                <a:solidFill>
                  <a:srgbClr val="FFEBFB"/>
                </a:solidFill>
                <a:latin typeface="Aileron"/>
                <a:ea typeface="Aileron"/>
                <a:cs typeface="Aileron"/>
                <a:sym typeface="Aileron"/>
              </a:rPr>
              <a:t>Data Sources:</a:t>
            </a:r>
          </a:p>
          <a:p>
            <a:pPr algn="just" marL="1477669" indent="-492556" lvl="2">
              <a:lnSpc>
                <a:spcPts val="4790"/>
              </a:lnSpc>
              <a:buFont typeface="Arial"/>
              <a:buChar char="⚬"/>
            </a:pPr>
            <a:r>
              <a:rPr lang="en-US" sz="3422">
                <a:solidFill>
                  <a:srgbClr val="FFEBFB"/>
                </a:solidFill>
                <a:latin typeface="Aileron"/>
                <a:ea typeface="Aileron"/>
                <a:cs typeface="Aileron"/>
                <a:sym typeface="Aileron"/>
              </a:rPr>
              <a:t>Climate Change Dataset (2020-2024) from Kaggle</a:t>
            </a:r>
          </a:p>
          <a:p>
            <a:pPr algn="just" marL="738835" indent="-369417" lvl="1">
              <a:lnSpc>
                <a:spcPts val="4790"/>
              </a:lnSpc>
              <a:buFont typeface="Arial"/>
              <a:buChar char="•"/>
            </a:pPr>
            <a:r>
              <a:rPr lang="en-US" sz="3422">
                <a:solidFill>
                  <a:srgbClr val="FFEBFB"/>
                </a:solidFill>
                <a:latin typeface="Aileron"/>
                <a:ea typeface="Aileron"/>
                <a:cs typeface="Aileron"/>
                <a:sym typeface="Aileron"/>
              </a:rPr>
              <a:t>Deployment:</a:t>
            </a:r>
          </a:p>
          <a:p>
            <a:pPr algn="just" marL="1477669" indent="-492556" lvl="2">
              <a:lnSpc>
                <a:spcPts val="4790"/>
              </a:lnSpc>
              <a:buFont typeface="Arial"/>
              <a:buChar char="⚬"/>
            </a:pPr>
            <a:r>
              <a:rPr lang="en-US" sz="3422">
                <a:solidFill>
                  <a:srgbClr val="FFEBFB"/>
                </a:solidFill>
                <a:latin typeface="Aileron"/>
                <a:ea typeface="Aileron"/>
                <a:cs typeface="Aileron"/>
                <a:sym typeface="Aileron"/>
              </a:rPr>
              <a:t>Streamlit for deployment</a:t>
            </a:r>
          </a:p>
          <a:p>
            <a:pPr algn="just" marL="0" indent="0" lvl="0">
              <a:lnSpc>
                <a:spcPts val="479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1265142" y="714375"/>
            <a:ext cx="5994158" cy="1530353"/>
          </a:xfrm>
          <a:prstGeom prst="rect">
            <a:avLst/>
          </a:prstGeom>
        </p:spPr>
        <p:txBody>
          <a:bodyPr anchor="t" rtlCol="false" tIns="0" lIns="0" bIns="0" rIns="0">
            <a:spAutoFit/>
          </a:bodyPr>
          <a:lstStyle/>
          <a:p>
            <a:pPr algn="r" marL="0" indent="0" lvl="0">
              <a:lnSpc>
                <a:spcPts val="11199"/>
              </a:lnSpc>
              <a:spcBef>
                <a:spcPct val="0"/>
              </a:spcBef>
            </a:pPr>
            <a:r>
              <a:rPr lang="en-US" b="true" sz="7999" strike="noStrike" u="none">
                <a:solidFill>
                  <a:srgbClr val="FFFB94"/>
                </a:solidFill>
                <a:latin typeface="Akzidenz-Grotesk Heavy"/>
                <a:ea typeface="Akzidenz-Grotesk Heavy"/>
                <a:cs typeface="Akzidenz-Grotesk Heavy"/>
                <a:sym typeface="Akzidenz-Grotesk Heavy"/>
              </a:rPr>
              <a:t>PROCESS</a:t>
            </a:r>
          </a:p>
        </p:txBody>
      </p:sp>
      <p:sp>
        <p:nvSpPr>
          <p:cNvPr name="Freeform 4" id="4"/>
          <p:cNvSpPr/>
          <p:nvPr/>
        </p:nvSpPr>
        <p:spPr>
          <a:xfrm flipH="false" flipV="true" rot="0">
            <a:off x="-6286500" y="19431"/>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593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00329" y="4943082"/>
            <a:ext cx="1778404" cy="1778404"/>
          </a:xfrm>
          <a:custGeom>
            <a:avLst/>
            <a:gdLst/>
            <a:ahLst/>
            <a:cxnLst/>
            <a:rect r="r" b="b" t="t" l="l"/>
            <a:pathLst>
              <a:path h="1778404" w="1778404">
                <a:moveTo>
                  <a:pt x="0" y="0"/>
                </a:moveTo>
                <a:lnTo>
                  <a:pt x="1778404" y="0"/>
                </a:lnTo>
                <a:lnTo>
                  <a:pt x="1778404" y="1778404"/>
                </a:lnTo>
                <a:lnTo>
                  <a:pt x="0" y="1778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8" id="8"/>
          <p:cNvSpPr txBox="true"/>
          <p:nvPr/>
        </p:nvSpPr>
        <p:spPr>
          <a:xfrm rot="0">
            <a:off x="2015206" y="3287729"/>
            <a:ext cx="9994227" cy="4005047"/>
          </a:xfrm>
          <a:prstGeom prst="rect">
            <a:avLst/>
          </a:prstGeom>
        </p:spPr>
        <p:txBody>
          <a:bodyPr anchor="t" rtlCol="false" tIns="0" lIns="0" bIns="0" rIns="0">
            <a:spAutoFit/>
          </a:bodyPr>
          <a:lstStyle/>
          <a:p>
            <a:pPr algn="just">
              <a:lnSpc>
                <a:spcPts val="5524"/>
              </a:lnSpc>
            </a:pPr>
          </a:p>
          <a:p>
            <a:pPr algn="just" marL="787171" indent="-393585" lvl="1">
              <a:lnSpc>
                <a:spcPts val="5104"/>
              </a:lnSpc>
              <a:buFont typeface="Arial"/>
              <a:buChar char="•"/>
            </a:pPr>
            <a:r>
              <a:rPr lang="en-US" sz="3645">
                <a:solidFill>
                  <a:srgbClr val="FFEBFB"/>
                </a:solidFill>
                <a:latin typeface="Aileron"/>
                <a:ea typeface="Aileron"/>
                <a:cs typeface="Aileron"/>
                <a:sym typeface="Aileron"/>
              </a:rPr>
              <a:t>Handling missing values (e.g., replacing 'Unknown' with NaN, forward filling missing values)</a:t>
            </a:r>
          </a:p>
          <a:p>
            <a:pPr algn="just" marL="851941" indent="-425970" lvl="1">
              <a:lnSpc>
                <a:spcPts val="5524"/>
              </a:lnSpc>
              <a:spcBef>
                <a:spcPct val="0"/>
              </a:spcBef>
              <a:buFont typeface="Arial"/>
              <a:buChar char="•"/>
            </a:pPr>
            <a:r>
              <a:rPr lang="en-US" sz="3945">
                <a:solidFill>
                  <a:srgbClr val="FFEBFB"/>
                </a:solidFill>
                <a:latin typeface="Aileron"/>
                <a:ea typeface="Aileron"/>
                <a:cs typeface="Aileron"/>
                <a:sym typeface="Aileron"/>
              </a:rPr>
              <a:t>Data transformation and feature engineering</a:t>
            </a:r>
          </a:p>
        </p:txBody>
      </p:sp>
      <p:sp>
        <p:nvSpPr>
          <p:cNvPr name="TextBox 9" id="9"/>
          <p:cNvSpPr txBox="true"/>
          <p:nvPr/>
        </p:nvSpPr>
        <p:spPr>
          <a:xfrm rot="0">
            <a:off x="2015206" y="2390666"/>
            <a:ext cx="5270745" cy="896733"/>
          </a:xfrm>
          <a:prstGeom prst="rect">
            <a:avLst/>
          </a:prstGeom>
        </p:spPr>
        <p:txBody>
          <a:bodyPr anchor="t" rtlCol="false" tIns="0" lIns="0" bIns="0" rIns="0">
            <a:spAutoFit/>
          </a:bodyPr>
          <a:lstStyle/>
          <a:p>
            <a:pPr algn="just" marL="0" indent="0" lvl="0">
              <a:lnSpc>
                <a:spcPts val="6592"/>
              </a:lnSpc>
              <a:spcBef>
                <a:spcPct val="0"/>
              </a:spcBef>
            </a:pPr>
            <a:r>
              <a:rPr lang="en-US" b="true" sz="4708">
                <a:solidFill>
                  <a:srgbClr val="FFFB94"/>
                </a:solidFill>
                <a:latin typeface="Akzidenz-Grotesk Heavy"/>
                <a:ea typeface="Akzidenz-Grotesk Heavy"/>
                <a:cs typeface="Akzidenz-Grotesk Heavy"/>
                <a:sym typeface="Akzidenz-Grotesk Heavy"/>
              </a:rPr>
              <a:t>DATA CLEANING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6286500" y="19431"/>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00329" y="4943082"/>
            <a:ext cx="1778404" cy="1778404"/>
          </a:xfrm>
          <a:custGeom>
            <a:avLst/>
            <a:gdLst/>
            <a:ahLst/>
            <a:cxnLst/>
            <a:rect r="r" b="b" t="t" l="l"/>
            <a:pathLst>
              <a:path h="1778404" w="1778404">
                <a:moveTo>
                  <a:pt x="0" y="0"/>
                </a:moveTo>
                <a:lnTo>
                  <a:pt x="1778404" y="0"/>
                </a:lnTo>
                <a:lnTo>
                  <a:pt x="1778404" y="1778404"/>
                </a:lnTo>
                <a:lnTo>
                  <a:pt x="0" y="1778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7" id="7"/>
          <p:cNvSpPr txBox="true"/>
          <p:nvPr/>
        </p:nvSpPr>
        <p:spPr>
          <a:xfrm rot="0">
            <a:off x="2045110" y="3691435"/>
            <a:ext cx="13213607" cy="2757272"/>
          </a:xfrm>
          <a:prstGeom prst="rect">
            <a:avLst/>
          </a:prstGeom>
        </p:spPr>
        <p:txBody>
          <a:bodyPr anchor="t" rtlCol="false" tIns="0" lIns="0" bIns="0" rIns="0">
            <a:spAutoFit/>
          </a:bodyPr>
          <a:lstStyle/>
          <a:p>
            <a:pPr algn="just" marL="851941" indent="-425970" lvl="1">
              <a:lnSpc>
                <a:spcPts val="5524"/>
              </a:lnSpc>
              <a:buFont typeface="Arial"/>
              <a:buChar char="•"/>
            </a:pPr>
            <a:r>
              <a:rPr lang="en-US" sz="3945">
                <a:solidFill>
                  <a:srgbClr val="FFEBFB"/>
                </a:solidFill>
                <a:latin typeface="Aileron"/>
                <a:ea typeface="Aileron"/>
                <a:cs typeface="Aileron"/>
                <a:sym typeface="Aileron"/>
              </a:rPr>
              <a:t>Visu</a:t>
            </a:r>
            <a:r>
              <a:rPr lang="en-US" sz="3945">
                <a:solidFill>
                  <a:srgbClr val="FFEBFB"/>
                </a:solidFill>
                <a:latin typeface="Aileron"/>
                <a:ea typeface="Aileron"/>
                <a:cs typeface="Aileron"/>
                <a:sym typeface="Aileron"/>
              </a:rPr>
              <a:t>alization techniques used:</a:t>
            </a:r>
          </a:p>
          <a:p>
            <a:pPr algn="just" marL="851941" indent="-425970" lvl="1">
              <a:lnSpc>
                <a:spcPts val="5524"/>
              </a:lnSpc>
              <a:buFont typeface="Arial"/>
              <a:buChar char="•"/>
            </a:pPr>
            <a:r>
              <a:rPr lang="en-US" sz="3945">
                <a:solidFill>
                  <a:srgbClr val="FFEBFB"/>
                </a:solidFill>
                <a:latin typeface="Aileron"/>
                <a:ea typeface="Aileron"/>
                <a:cs typeface="Aileron"/>
                <a:sym typeface="Aileron"/>
              </a:rPr>
              <a:t>Pair plots for correlation analysis</a:t>
            </a:r>
          </a:p>
          <a:p>
            <a:pPr algn="just" marL="851941" indent="-425970" lvl="1">
              <a:lnSpc>
                <a:spcPts val="5524"/>
              </a:lnSpc>
              <a:buFont typeface="Arial"/>
              <a:buChar char="•"/>
            </a:pPr>
            <a:r>
              <a:rPr lang="en-US" sz="3945">
                <a:solidFill>
                  <a:srgbClr val="FFEBFB"/>
                </a:solidFill>
                <a:latin typeface="Aileron"/>
                <a:ea typeface="Aileron"/>
                <a:cs typeface="Aileron"/>
                <a:sym typeface="Aileron"/>
              </a:rPr>
              <a:t>Line ch</a:t>
            </a:r>
            <a:r>
              <a:rPr lang="en-US" sz="3945">
                <a:solidFill>
                  <a:srgbClr val="FFEBFB"/>
                </a:solidFill>
                <a:latin typeface="Aileron"/>
                <a:ea typeface="Aileron"/>
                <a:cs typeface="Aileron"/>
                <a:sym typeface="Aileron"/>
              </a:rPr>
              <a:t>arts for temperature trends</a:t>
            </a:r>
          </a:p>
          <a:p>
            <a:pPr algn="just" marL="851941" indent="-425970" lvl="1">
              <a:lnSpc>
                <a:spcPts val="5524"/>
              </a:lnSpc>
              <a:spcBef>
                <a:spcPct val="0"/>
              </a:spcBef>
              <a:buFont typeface="Arial"/>
              <a:buChar char="•"/>
            </a:pPr>
            <a:r>
              <a:rPr lang="en-US" sz="3945">
                <a:solidFill>
                  <a:srgbClr val="FFEBFB"/>
                </a:solidFill>
                <a:latin typeface="Aileron"/>
                <a:ea typeface="Aileron"/>
                <a:cs typeface="Aileron"/>
                <a:sym typeface="Aileron"/>
              </a:rPr>
              <a:t>Bar charts for CO2 emissions</a:t>
            </a:r>
          </a:p>
        </p:txBody>
      </p:sp>
      <p:sp>
        <p:nvSpPr>
          <p:cNvPr name="TextBox 8" id="8"/>
          <p:cNvSpPr txBox="true"/>
          <p:nvPr/>
        </p:nvSpPr>
        <p:spPr>
          <a:xfrm rot="0">
            <a:off x="2045110" y="2570091"/>
            <a:ext cx="12247015" cy="883062"/>
          </a:xfrm>
          <a:prstGeom prst="rect">
            <a:avLst/>
          </a:prstGeom>
        </p:spPr>
        <p:txBody>
          <a:bodyPr anchor="t" rtlCol="false" tIns="0" lIns="0" bIns="0" rIns="0">
            <a:spAutoFit/>
          </a:bodyPr>
          <a:lstStyle/>
          <a:p>
            <a:pPr algn="just" marL="0" indent="0" lvl="0">
              <a:lnSpc>
                <a:spcPts val="6452"/>
              </a:lnSpc>
              <a:spcBef>
                <a:spcPct val="0"/>
              </a:spcBef>
            </a:pPr>
            <a:r>
              <a:rPr lang="en-US" b="true" sz="4608">
                <a:solidFill>
                  <a:srgbClr val="FFFB94"/>
                </a:solidFill>
                <a:latin typeface="Akzidenz-Grotesk Heavy"/>
                <a:ea typeface="Akzidenz-Grotesk Heavy"/>
                <a:cs typeface="Akzidenz-Grotesk Heavy"/>
                <a:sym typeface="Akzidenz-Grotesk Heavy"/>
              </a:rPr>
              <a:t>EXPLORATORY DATA ANALYSIS (EDA)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6286500" y="19431"/>
            <a:ext cx="7315200" cy="4007391"/>
          </a:xfrm>
          <a:custGeom>
            <a:avLst/>
            <a:gdLst/>
            <a:ahLst/>
            <a:cxnLst/>
            <a:rect r="r" b="b" t="t" l="l"/>
            <a:pathLst>
              <a:path h="4007391" w="7315200">
                <a:moveTo>
                  <a:pt x="0" y="4007391"/>
                </a:moveTo>
                <a:lnTo>
                  <a:pt x="7315200" y="4007391"/>
                </a:lnTo>
                <a:lnTo>
                  <a:pt x="7315200" y="0"/>
                </a:lnTo>
                <a:lnTo>
                  <a:pt x="0" y="0"/>
                </a:lnTo>
                <a:lnTo>
                  <a:pt x="0" y="400739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6279609"/>
            <a:ext cx="7315200" cy="4007391"/>
          </a:xfrm>
          <a:custGeom>
            <a:avLst/>
            <a:gdLst/>
            <a:ahLst/>
            <a:cxnLst/>
            <a:rect r="r" b="b" t="t" l="l"/>
            <a:pathLst>
              <a:path h="4007391" w="7315200">
                <a:moveTo>
                  <a:pt x="0" y="0"/>
                </a:moveTo>
                <a:lnTo>
                  <a:pt x="7315200" y="0"/>
                </a:lnTo>
                <a:lnTo>
                  <a:pt x="7315200" y="4007391"/>
                </a:lnTo>
                <a:lnTo>
                  <a:pt x="0" y="40073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600329" y="4943082"/>
            <a:ext cx="1778404" cy="1778404"/>
          </a:xfrm>
          <a:custGeom>
            <a:avLst/>
            <a:gdLst/>
            <a:ahLst/>
            <a:cxnLst/>
            <a:rect r="r" b="b" t="t" l="l"/>
            <a:pathLst>
              <a:path h="1778404" w="1778404">
                <a:moveTo>
                  <a:pt x="0" y="0"/>
                </a:moveTo>
                <a:lnTo>
                  <a:pt x="1778404" y="0"/>
                </a:lnTo>
                <a:lnTo>
                  <a:pt x="1778404" y="1778404"/>
                </a:lnTo>
                <a:lnTo>
                  <a:pt x="0" y="17784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2467" y="176433"/>
            <a:ext cx="952465" cy="1228753"/>
          </a:xfrm>
          <a:custGeom>
            <a:avLst/>
            <a:gdLst/>
            <a:ahLst/>
            <a:cxnLst/>
            <a:rect r="r" b="b" t="t" l="l"/>
            <a:pathLst>
              <a:path h="1228753" w="952465">
                <a:moveTo>
                  <a:pt x="0" y="0"/>
                </a:moveTo>
                <a:lnTo>
                  <a:pt x="952466" y="0"/>
                </a:lnTo>
                <a:lnTo>
                  <a:pt x="952466" y="1228753"/>
                </a:lnTo>
                <a:lnTo>
                  <a:pt x="0" y="1228753"/>
                </a:lnTo>
                <a:lnTo>
                  <a:pt x="0" y="0"/>
                </a:lnTo>
                <a:close/>
              </a:path>
            </a:pathLst>
          </a:custGeom>
          <a:blipFill>
            <a:blip r:embed="rId7"/>
            <a:stretch>
              <a:fillRect l="0" t="0" r="0" b="0"/>
            </a:stretch>
          </a:blipFill>
        </p:spPr>
      </p:sp>
      <p:sp>
        <p:nvSpPr>
          <p:cNvPr name="TextBox 7" id="7"/>
          <p:cNvSpPr txBox="true"/>
          <p:nvPr/>
        </p:nvSpPr>
        <p:spPr>
          <a:xfrm rot="0">
            <a:off x="9835608" y="2043613"/>
            <a:ext cx="8452392" cy="2899469"/>
          </a:xfrm>
          <a:prstGeom prst="rect">
            <a:avLst/>
          </a:prstGeom>
        </p:spPr>
        <p:txBody>
          <a:bodyPr anchor="t" rtlCol="false" tIns="0" lIns="0" bIns="0" rIns="0">
            <a:spAutoFit/>
          </a:bodyPr>
          <a:lstStyle/>
          <a:p>
            <a:pPr algn="just">
              <a:lnSpc>
                <a:spcPts val="4619"/>
              </a:lnSpc>
            </a:pPr>
            <a:r>
              <a:rPr lang="en-US" sz="3299" b="true">
                <a:solidFill>
                  <a:srgbClr val="FFEBFB"/>
                </a:solidFill>
                <a:latin typeface="Aileron Bold"/>
                <a:ea typeface="Aileron Bold"/>
                <a:cs typeface="Aileron Bold"/>
                <a:sym typeface="Aileron Bold"/>
              </a:rPr>
              <a:t>Algorithm Used: </a:t>
            </a:r>
            <a:r>
              <a:rPr lang="en-US" sz="3299">
                <a:solidFill>
                  <a:srgbClr val="FFEBFB"/>
                </a:solidFill>
                <a:latin typeface="Aileron"/>
                <a:ea typeface="Aileron"/>
                <a:cs typeface="Aileron"/>
                <a:sym typeface="Aileron"/>
              </a:rPr>
              <a:t>Random Forest Regressor</a:t>
            </a:r>
          </a:p>
          <a:p>
            <a:pPr algn="just" marL="712374" indent="-356187" lvl="1">
              <a:lnSpc>
                <a:spcPts val="4619"/>
              </a:lnSpc>
              <a:buFont typeface="Arial"/>
              <a:buChar char="•"/>
            </a:pPr>
            <a:r>
              <a:rPr lang="en-US" sz="3299">
                <a:solidFill>
                  <a:srgbClr val="FFEBFB"/>
                </a:solidFill>
                <a:latin typeface="Aileron"/>
                <a:ea typeface="Aileron"/>
                <a:cs typeface="Aileron"/>
                <a:sym typeface="Aileron"/>
              </a:rPr>
              <a:t>Handles missing data effectively</a:t>
            </a:r>
          </a:p>
          <a:p>
            <a:pPr algn="just" marL="712374" indent="-356187" lvl="1">
              <a:lnSpc>
                <a:spcPts val="4619"/>
              </a:lnSpc>
              <a:buFont typeface="Arial"/>
              <a:buChar char="•"/>
            </a:pPr>
            <a:r>
              <a:rPr lang="en-US" sz="3299">
                <a:solidFill>
                  <a:srgbClr val="FFEBFB"/>
                </a:solidFill>
                <a:latin typeface="Aileron"/>
                <a:ea typeface="Aileron"/>
                <a:cs typeface="Aileron"/>
                <a:sym typeface="Aileron"/>
              </a:rPr>
              <a:t>Reduces overfitting</a:t>
            </a:r>
          </a:p>
          <a:p>
            <a:pPr algn="just" marL="712374" indent="-356187" lvl="1">
              <a:lnSpc>
                <a:spcPts val="4619"/>
              </a:lnSpc>
              <a:buFont typeface="Arial"/>
              <a:buChar char="•"/>
            </a:pPr>
            <a:r>
              <a:rPr lang="en-US" sz="3299">
                <a:solidFill>
                  <a:srgbClr val="FFEBFB"/>
                </a:solidFill>
                <a:latin typeface="Aileron"/>
                <a:ea typeface="Aileron"/>
                <a:cs typeface="Aileron"/>
                <a:sym typeface="Aileron"/>
              </a:rPr>
              <a:t>Works well with non-linear relationships</a:t>
            </a:r>
          </a:p>
          <a:p>
            <a:pPr algn="just">
              <a:lnSpc>
                <a:spcPts val="4619"/>
              </a:lnSpc>
              <a:spcBef>
                <a:spcPct val="0"/>
              </a:spcBef>
            </a:pPr>
          </a:p>
        </p:txBody>
      </p:sp>
      <p:sp>
        <p:nvSpPr>
          <p:cNvPr name="TextBox 8" id="8"/>
          <p:cNvSpPr txBox="true"/>
          <p:nvPr/>
        </p:nvSpPr>
        <p:spPr>
          <a:xfrm rot="0">
            <a:off x="9825294" y="1140064"/>
            <a:ext cx="12247015" cy="883062"/>
          </a:xfrm>
          <a:prstGeom prst="rect">
            <a:avLst/>
          </a:prstGeom>
        </p:spPr>
        <p:txBody>
          <a:bodyPr anchor="t" rtlCol="false" tIns="0" lIns="0" bIns="0" rIns="0">
            <a:spAutoFit/>
          </a:bodyPr>
          <a:lstStyle/>
          <a:p>
            <a:pPr algn="just" marL="0" indent="0" lvl="0">
              <a:lnSpc>
                <a:spcPts val="6452"/>
              </a:lnSpc>
              <a:spcBef>
                <a:spcPct val="0"/>
              </a:spcBef>
            </a:pPr>
            <a:r>
              <a:rPr lang="en-US" b="true" sz="4608">
                <a:solidFill>
                  <a:srgbClr val="FFFB94"/>
                </a:solidFill>
                <a:latin typeface="Akzidenz-Grotesk Heavy"/>
                <a:ea typeface="Akzidenz-Grotesk Heavy"/>
                <a:cs typeface="Akzidenz-Grotesk Heavy"/>
                <a:sym typeface="Akzidenz-Grotesk Heavy"/>
              </a:rPr>
              <a:t>MODEL IMPLEMENTATION</a:t>
            </a:r>
          </a:p>
        </p:txBody>
      </p:sp>
      <p:grpSp>
        <p:nvGrpSpPr>
          <p:cNvPr name="Group 9" id="9"/>
          <p:cNvGrpSpPr/>
          <p:nvPr/>
        </p:nvGrpSpPr>
        <p:grpSpPr>
          <a:xfrm rot="0">
            <a:off x="684498" y="3171654"/>
            <a:ext cx="9140796" cy="6771785"/>
            <a:chOff x="0" y="0"/>
            <a:chExt cx="12187728" cy="9029047"/>
          </a:xfrm>
        </p:grpSpPr>
        <p:grpSp>
          <p:nvGrpSpPr>
            <p:cNvPr name="Group 10" id="10"/>
            <p:cNvGrpSpPr/>
            <p:nvPr/>
          </p:nvGrpSpPr>
          <p:grpSpPr>
            <a:xfrm rot="0">
              <a:off x="0" y="0"/>
              <a:ext cx="12187728" cy="9029047"/>
              <a:chOff x="0" y="0"/>
              <a:chExt cx="2407452" cy="1783515"/>
            </a:xfrm>
          </p:grpSpPr>
          <p:sp>
            <p:nvSpPr>
              <p:cNvPr name="Freeform 11" id="11"/>
              <p:cNvSpPr/>
              <p:nvPr/>
            </p:nvSpPr>
            <p:spPr>
              <a:xfrm flipH="false" flipV="false" rot="0">
                <a:off x="0" y="0"/>
                <a:ext cx="2407452" cy="1783516"/>
              </a:xfrm>
              <a:custGeom>
                <a:avLst/>
                <a:gdLst/>
                <a:ahLst/>
                <a:cxnLst/>
                <a:rect r="r" b="b" t="t" l="l"/>
                <a:pathLst>
                  <a:path h="1783516" w="2407452">
                    <a:moveTo>
                      <a:pt x="30491" y="0"/>
                    </a:moveTo>
                    <a:lnTo>
                      <a:pt x="2376962" y="0"/>
                    </a:lnTo>
                    <a:cubicBezTo>
                      <a:pt x="2385048" y="0"/>
                      <a:pt x="2392804" y="3212"/>
                      <a:pt x="2398522" y="8931"/>
                    </a:cubicBezTo>
                    <a:cubicBezTo>
                      <a:pt x="2404240" y="14649"/>
                      <a:pt x="2407452" y="22404"/>
                      <a:pt x="2407452" y="30491"/>
                    </a:cubicBezTo>
                    <a:lnTo>
                      <a:pt x="2407452" y="1753025"/>
                    </a:lnTo>
                    <a:cubicBezTo>
                      <a:pt x="2407452" y="1769864"/>
                      <a:pt x="2393801" y="1783516"/>
                      <a:pt x="2376962" y="1783516"/>
                    </a:cubicBezTo>
                    <a:lnTo>
                      <a:pt x="30491" y="1783516"/>
                    </a:lnTo>
                    <a:cubicBezTo>
                      <a:pt x="13651" y="1783516"/>
                      <a:pt x="0" y="1769864"/>
                      <a:pt x="0" y="1753025"/>
                    </a:cubicBezTo>
                    <a:lnTo>
                      <a:pt x="0" y="30491"/>
                    </a:lnTo>
                    <a:cubicBezTo>
                      <a:pt x="0" y="13651"/>
                      <a:pt x="13651" y="0"/>
                      <a:pt x="30491" y="0"/>
                    </a:cubicBezTo>
                    <a:close/>
                  </a:path>
                </a:pathLst>
              </a:custGeom>
              <a:solidFill>
                <a:srgbClr val="411B4D">
                  <a:alpha val="42745"/>
                </a:srgbClr>
              </a:solidFill>
            </p:spPr>
          </p:sp>
          <p:sp>
            <p:nvSpPr>
              <p:cNvPr name="TextBox 12" id="12"/>
              <p:cNvSpPr txBox="true"/>
              <p:nvPr/>
            </p:nvSpPr>
            <p:spPr>
              <a:xfrm>
                <a:off x="0" y="-47625"/>
                <a:ext cx="2407452" cy="1831140"/>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290805" y="282931"/>
              <a:ext cx="11724583" cy="8746116"/>
            </a:xfrm>
            <a:prstGeom prst="rect">
              <a:avLst/>
            </a:prstGeom>
          </p:spPr>
          <p:txBody>
            <a:bodyPr anchor="t" rtlCol="false" tIns="0" lIns="0" bIns="0" rIns="0">
              <a:spAutoFit/>
            </a:bodyPr>
            <a:lstStyle/>
            <a:p>
              <a:pPr algn="just">
                <a:lnSpc>
                  <a:spcPts val="2490"/>
                </a:lnSpc>
              </a:pPr>
              <a:r>
                <a:rPr lang="en-US" sz="1779">
                  <a:solidFill>
                    <a:srgbClr val="FFEBFB"/>
                  </a:solidFill>
                  <a:latin typeface="Aileron"/>
                  <a:ea typeface="Aileron"/>
                  <a:cs typeface="Aileron"/>
                  <a:sym typeface="Aileron"/>
                </a:rPr>
                <a:t># Select target and features</a:t>
              </a:r>
            </a:p>
            <a:p>
              <a:pPr algn="just">
                <a:lnSpc>
                  <a:spcPts val="2490"/>
                </a:lnSpc>
              </a:pPr>
              <a:r>
                <a:rPr lang="en-US" sz="1779">
                  <a:solidFill>
                    <a:srgbClr val="FFEBFB"/>
                  </a:solidFill>
                  <a:latin typeface="Aileron"/>
                  <a:ea typeface="Aileron"/>
                  <a:cs typeface="Aileron"/>
                  <a:sym typeface="Aileron"/>
                </a:rPr>
                <a:t>target_col = "your_target_column"  # Replace with actual target column</a:t>
              </a:r>
            </a:p>
            <a:p>
              <a:pPr algn="just">
                <a:lnSpc>
                  <a:spcPts val="2490"/>
                </a:lnSpc>
              </a:pPr>
              <a:r>
                <a:rPr lang="en-US" sz="1779">
                  <a:solidFill>
                    <a:srgbClr val="FFEBFB"/>
                  </a:solidFill>
                  <a:latin typeface="Aileron"/>
                  <a:ea typeface="Aileron"/>
                  <a:cs typeface="Aileron"/>
                  <a:sym typeface="Aileron"/>
                </a:rPr>
                <a:t>feature_cols = [col for col in df.columns if col != target_col]  # Replace with actual feature selection logic</a:t>
              </a:r>
            </a:p>
            <a:p>
              <a:pPr algn="just">
                <a:lnSpc>
                  <a:spcPts val="2490"/>
                </a:lnSpc>
              </a:pPr>
            </a:p>
            <a:p>
              <a:pPr algn="just">
                <a:lnSpc>
                  <a:spcPts val="2490"/>
                </a:lnSpc>
              </a:pPr>
              <a:r>
                <a:rPr lang="en-US" sz="1779">
                  <a:solidFill>
                    <a:srgbClr val="FFEBFB"/>
                  </a:solidFill>
                  <a:latin typeface="Aileron"/>
                  <a:ea typeface="Aileron"/>
                  <a:cs typeface="Aileron"/>
                  <a:sym typeface="Aileron"/>
                </a:rPr>
                <a:t>X = df[feature_cols]</a:t>
              </a:r>
            </a:p>
            <a:p>
              <a:pPr algn="just">
                <a:lnSpc>
                  <a:spcPts val="2490"/>
                </a:lnSpc>
              </a:pPr>
              <a:r>
                <a:rPr lang="en-US" sz="1779">
                  <a:solidFill>
                    <a:srgbClr val="FFEBFB"/>
                  </a:solidFill>
                  <a:latin typeface="Aileron"/>
                  <a:ea typeface="Aileron"/>
                  <a:cs typeface="Aileron"/>
                  <a:sym typeface="Aileron"/>
                </a:rPr>
                <a:t>y = df[target_col]</a:t>
              </a:r>
            </a:p>
            <a:p>
              <a:pPr algn="just">
                <a:lnSpc>
                  <a:spcPts val="2490"/>
                </a:lnSpc>
              </a:pPr>
            </a:p>
            <a:p>
              <a:pPr algn="just">
                <a:lnSpc>
                  <a:spcPts val="2490"/>
                </a:lnSpc>
              </a:pPr>
              <a:r>
                <a:rPr lang="en-US" sz="1779">
                  <a:solidFill>
                    <a:srgbClr val="FFEBFB"/>
                  </a:solidFill>
                  <a:latin typeface="Aileron"/>
                  <a:ea typeface="Aileron"/>
                  <a:cs typeface="Aileron"/>
                  <a:sym typeface="Aileron"/>
                </a:rPr>
                <a:t># Convert all data to numeric (ensure float values)</a:t>
              </a:r>
            </a:p>
            <a:p>
              <a:pPr algn="just">
                <a:lnSpc>
                  <a:spcPts val="2490"/>
                </a:lnSpc>
              </a:pPr>
              <a:r>
                <a:rPr lang="en-US" sz="1779">
                  <a:solidFill>
                    <a:srgbClr val="FFEBFB"/>
                  </a:solidFill>
                  <a:latin typeface="Aileron"/>
                  <a:ea typeface="Aileron"/>
                  <a:cs typeface="Aileron"/>
                  <a:sym typeface="Aileron"/>
                </a:rPr>
                <a:t>X = X.apply(pd.to_numeric, errors='coerce').fillna(0)</a:t>
              </a:r>
            </a:p>
            <a:p>
              <a:pPr algn="just">
                <a:lnSpc>
                  <a:spcPts val="2490"/>
                </a:lnSpc>
              </a:pPr>
            </a:p>
            <a:p>
              <a:pPr algn="just">
                <a:lnSpc>
                  <a:spcPts val="2490"/>
                </a:lnSpc>
              </a:pPr>
              <a:r>
                <a:rPr lang="en-US" sz="1779">
                  <a:solidFill>
                    <a:srgbClr val="FFEBFB"/>
                  </a:solidFill>
                  <a:latin typeface="Aileron"/>
                  <a:ea typeface="Aileron"/>
                  <a:cs typeface="Aileron"/>
                  <a:sym typeface="Aileron"/>
                </a:rPr>
                <a:t># Split dataset</a:t>
              </a:r>
            </a:p>
            <a:p>
              <a:pPr algn="just">
                <a:lnSpc>
                  <a:spcPts val="2490"/>
                </a:lnSpc>
              </a:pPr>
              <a:r>
                <a:rPr lang="en-US" sz="1779">
                  <a:solidFill>
                    <a:srgbClr val="FFEBFB"/>
                  </a:solidFill>
                  <a:latin typeface="Aileron"/>
                  <a:ea typeface="Aileron"/>
                  <a:cs typeface="Aileron"/>
                  <a:sym typeface="Aileron"/>
                </a:rPr>
                <a:t>X_train, X_test, y_train, y_test = train_test_split(X, y, test_size=0.2, random_state=42)</a:t>
              </a:r>
            </a:p>
            <a:p>
              <a:pPr algn="just">
                <a:lnSpc>
                  <a:spcPts val="2490"/>
                </a:lnSpc>
              </a:pPr>
            </a:p>
            <a:p>
              <a:pPr algn="just">
                <a:lnSpc>
                  <a:spcPts val="2490"/>
                </a:lnSpc>
              </a:pPr>
              <a:r>
                <a:rPr lang="en-US" sz="1779">
                  <a:solidFill>
                    <a:srgbClr val="FFEBFB"/>
                  </a:solidFill>
                  <a:latin typeface="Aileron"/>
                  <a:ea typeface="Aileron"/>
                  <a:cs typeface="Aileron"/>
                  <a:sym typeface="Aileron"/>
                </a:rPr>
                <a:t># Train Random Forest Model</a:t>
              </a:r>
            </a:p>
            <a:p>
              <a:pPr algn="just">
                <a:lnSpc>
                  <a:spcPts val="2490"/>
                </a:lnSpc>
              </a:pPr>
              <a:r>
                <a:rPr lang="en-US" sz="1779">
                  <a:solidFill>
                    <a:srgbClr val="FFEBFB"/>
                  </a:solidFill>
                  <a:latin typeface="Aileron"/>
                  <a:ea typeface="Aileron"/>
                  <a:cs typeface="Aileron"/>
                  <a:sym typeface="Aileron"/>
                </a:rPr>
                <a:t>model = RandomForestRegressor(n_estimators=100, random_state=42)</a:t>
              </a:r>
            </a:p>
            <a:p>
              <a:pPr algn="just">
                <a:lnSpc>
                  <a:spcPts val="2490"/>
                </a:lnSpc>
              </a:pPr>
              <a:r>
                <a:rPr lang="en-US" sz="1779">
                  <a:solidFill>
                    <a:srgbClr val="FFEBFB"/>
                  </a:solidFill>
                  <a:latin typeface="Aileron"/>
                  <a:ea typeface="Aileron"/>
                  <a:cs typeface="Aileron"/>
                  <a:sym typeface="Aileron"/>
                </a:rPr>
                <a:t>model.fit(X_train, y_train)</a:t>
              </a:r>
            </a:p>
            <a:p>
              <a:pPr algn="just">
                <a:lnSpc>
                  <a:spcPts val="2490"/>
                </a:lnSpc>
              </a:pPr>
            </a:p>
            <a:p>
              <a:pPr algn="just">
                <a:lnSpc>
                  <a:spcPts val="2490"/>
                </a:lnSpc>
              </a:pPr>
              <a:r>
                <a:rPr lang="en-US" sz="1779">
                  <a:solidFill>
                    <a:srgbClr val="FFEBFB"/>
                  </a:solidFill>
                  <a:latin typeface="Aileron"/>
                  <a:ea typeface="Aileron"/>
                  <a:cs typeface="Aileron"/>
                  <a:sym typeface="Aileron"/>
                </a:rPr>
                <a:t># Make predictions</a:t>
              </a:r>
            </a:p>
            <a:p>
              <a:pPr algn="just">
                <a:lnSpc>
                  <a:spcPts val="2490"/>
                </a:lnSpc>
              </a:pPr>
              <a:r>
                <a:rPr lang="en-US" sz="1779">
                  <a:solidFill>
                    <a:srgbClr val="FFEBFB"/>
                  </a:solidFill>
                  <a:latin typeface="Aileron"/>
                  <a:ea typeface="Aileron"/>
                  <a:cs typeface="Aileron"/>
                  <a:sym typeface="Aileron"/>
                </a:rPr>
                <a:t>y_pred = model.predict(X_test)</a:t>
              </a:r>
            </a:p>
            <a:p>
              <a:pPr algn="just">
                <a:lnSpc>
                  <a:spcPts val="2490"/>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DAGen7OXHSM</dc:identifier>
  <dcterms:modified xsi:type="dcterms:W3CDTF">2011-08-01T06:04:30Z</dcterms:modified>
  <cp:revision>1</cp:revision>
  <dc:title>Purple and Black Simple Group Project Presentation</dc:title>
</cp:coreProperties>
</file>